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19"/>
  </p:notesMasterIdLst>
  <p:sldIdLst>
    <p:sldId id="2076137945" r:id="rId6"/>
    <p:sldId id="2076137959" r:id="rId7"/>
    <p:sldId id="2076137957" r:id="rId8"/>
    <p:sldId id="2076137955" r:id="rId9"/>
    <p:sldId id="2076137947" r:id="rId10"/>
    <p:sldId id="2076137948" r:id="rId11"/>
    <p:sldId id="2076137949" r:id="rId12"/>
    <p:sldId id="2076137950" r:id="rId13"/>
    <p:sldId id="2076137951" r:id="rId14"/>
    <p:sldId id="2076137952" r:id="rId15"/>
    <p:sldId id="2076137953" r:id="rId16"/>
    <p:sldId id="2076137958" r:id="rId17"/>
    <p:sldId id="207613795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45FA0E-9579-90EF-33C6-C84E932293C4}" name="Chad Thiesen" initials="CT" userId="S::chadt@microsoft.com::58b27c04-444d-4b81-ac3d-0f9b4cb1e2d4" providerId="AD"/>
  <p188:author id="{674B812E-F7F9-C4F0-1E05-A3275ED1A664}" name="Lance Henie" initials="LH" userId="S::lahenie@microsoft.com::907ba987-39de-450f-909e-94e4392f263e" providerId="AD"/>
  <p188:author id="{94C88630-1689-61B6-F291-AC9FFA71BA85}" name="Thomas Viertler" initials="TV" userId="S::thviertl@microsoft.com::6b113f05-a120-467b-be73-a12690b61da8" providerId="AD"/>
  <p188:author id="{DC8E1B37-555B-BD09-315B-87B05B08F9AF}" name="DeAnna Paddleford" initials="DP" userId="S::deannap@microsoft.com::7b31091b-e6bb-41b3-a195-a20247748bd1" providerId="AD"/>
  <p188:author id="{D454DA4A-E3B8-FDC8-172A-8446C0C6EE1C}" name="Jeff Jacobson" initials="JJ" userId="S::v-jjacobson@microsoft.com::4d0e5058-8d21-434d-89ab-aaef7e5e0955" providerId="AD"/>
  <p188:author id="{5A7DBD51-268D-3383-2AB3-940843D9DB74}" name="Gaby Ferreres Palou" initials="GFP" userId="S::gabyfe@microsoft.com::0be26010-3db2-4ce5-9ef8-07a6ed7eb841" providerId="AD"/>
  <p188:author id="{B4B26956-98C4-9EC0-D818-066DC720BCBD}" name="Chris Kauffman" initials="CK" userId="S::christk@microsoft.com::b9148549-2961-4a89-9fe6-95f28ca8a48a" providerId="AD"/>
  <p188:author id="{A6842B63-B7F2-4E38-5126-F1670312154A}" name="Sian Suthers" initials="SS" userId="S::sisuther@microsoft.com::bbe62e64-e0be-49f3-ba85-9b26e38ab891" providerId="AD"/>
  <p188:author id="{9B8EC976-A4EE-E8B8-6757-B4AD540CC5E2}" name="Jessica Molenaar" initials="JM" userId="S::jmolenaar@microsoft.com::0980a93b-0f89-4ad6-bf9e-827cc03dc2e8" providerId="AD"/>
  <p188:author id="{335CFD97-3721-4B1A-C590-FAA903E709C6}" name="Crystal McCants" initials="CM" userId="S::crystalm@microsoft.com::e94dde08-c5ef-4752-9996-3fd7c9087b74" providerId="AD"/>
  <p188:author id="{405A1CBA-22C3-A843-5153-849922F3ED3F}" name="Laura Polly" initials="LP" userId="S::laurast@microsoft.com::79086b06-61e5-4a3f-9bb2-76eef4fb79b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risten Paff" initials="KP" lastIdx="1" clrIdx="0">
    <p:extLst>
      <p:ext uri="{19B8F6BF-5375-455C-9EA6-DF929625EA0E}">
        <p15:presenceInfo xmlns:p15="http://schemas.microsoft.com/office/powerpoint/2012/main" userId="Kristen Paff" providerId="None"/>
      </p:ext>
    </p:extLst>
  </p:cmAuthor>
  <p:cmAuthor id="2" name="Kelly Miller" initials="KM" lastIdx="7" clrIdx="1">
    <p:extLst>
      <p:ext uri="{19B8F6BF-5375-455C-9EA6-DF929625EA0E}">
        <p15:presenceInfo xmlns:p15="http://schemas.microsoft.com/office/powerpoint/2012/main" userId="S::Kellym@simple-concepts.com::f9edb626-4fca-42ef-acd6-388cba861aa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8575"/>
    <a:srgbClr val="8661C5"/>
    <a:srgbClr val="1F4525"/>
    <a:srgbClr val="9BF00B"/>
    <a:srgbClr val="6B2929"/>
    <a:srgbClr val="30E5D0"/>
    <a:srgbClr val="274B47"/>
    <a:srgbClr val="50E6FF"/>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73F9-9928-49AB-8B27-D5CF5C1ACB21}" type="datetimeFigureOut">
              <a:rPr lang="en-US" smtClean="0"/>
              <a:t>8/15/2025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07C34-409C-4493-B159-9543F37CB624}" type="slidenum">
              <a:rPr lang="en-US" smtClean="0"/>
              <a:t>‹#›</a:t>
            </a:fld>
            <a:endParaRPr lang="en-US"/>
          </a:p>
        </p:txBody>
      </p:sp>
    </p:spTree>
    <p:extLst>
      <p:ext uri="{BB962C8B-B14F-4D97-AF65-F5344CB8AC3E}">
        <p14:creationId xmlns:p14="http://schemas.microsoft.com/office/powerpoint/2010/main" val="2916781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948507" rtl="0" eaLnBrk="1" fontAlgn="auto" latinLnBrk="0" hangingPunct="1">
              <a:lnSpc>
                <a:spcPct val="100000"/>
              </a:lnSpc>
              <a:spcBef>
                <a:spcPts val="0"/>
              </a:spcBef>
              <a:spcAft>
                <a:spcPts val="0"/>
              </a:spcAft>
              <a:buClrTx/>
              <a:buSzTx/>
              <a:buFontTx/>
              <a:buNone/>
              <a:tabLst/>
              <a:defRPr/>
            </a:pPr>
            <a:fld id="{1C83D869-8D6E-4ACF-A9AB-B87941DEFD7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850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040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50506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96D7BD-84C8-4F7A-AB2F-C96E01EBE5C4}"/>
              </a:ext>
            </a:extLst>
          </p:cNvPr>
          <p:cNvSpPr/>
          <p:nvPr userDrawn="1"/>
        </p:nvSpPr>
        <p:spPr bwMode="auto">
          <a:xfrm>
            <a:off x="0" y="0"/>
            <a:ext cx="12192000" cy="157415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88934"/>
            <a:ext cx="11306469" cy="403137"/>
          </a:xfrm>
          <a:prstGeom prst="rect">
            <a:avLst/>
          </a:prstGeom>
        </p:spPr>
        <p:txBody>
          <a:bodyPr wrap="square" lIns="0" tIns="0" rIns="0" bIns="0">
            <a:spAutoFit/>
          </a:bodyPr>
          <a:lstStyle>
            <a:lvl1pPr>
              <a:lnSpc>
                <a:spcPts val="3137"/>
              </a:lnSpc>
              <a:defRPr sz="2745" strike="noStrike">
                <a:gradFill>
                  <a:gsLst>
                    <a:gs pos="0">
                      <a:schemeClr val="bg2"/>
                    </a:gs>
                    <a:gs pos="100000">
                      <a:schemeClr val="bg2"/>
                    </a:gs>
                  </a:gsLst>
                  <a:lin ang="5400000" scaled="1"/>
                </a:gradFill>
              </a:defRPr>
            </a:lvl1pPr>
          </a:lstStyle>
          <a:p>
            <a:r>
              <a:rPr lang="en-US"/>
              <a:t>Title</a:t>
            </a:r>
          </a:p>
        </p:txBody>
      </p:sp>
      <p:sp>
        <p:nvSpPr>
          <p:cNvPr id="5" name="Text Placeholder 4">
            <a:extLst>
              <a:ext uri="{FF2B5EF4-FFF2-40B4-BE49-F238E27FC236}">
                <a16:creationId xmlns:a16="http://schemas.microsoft.com/office/drawing/2014/main" id="{2FC3C978-521B-4ECC-9C20-C23A539281F0}"/>
              </a:ext>
            </a:extLst>
          </p:cNvPr>
          <p:cNvSpPr>
            <a:spLocks noGrp="1"/>
          </p:cNvSpPr>
          <p:nvPr>
            <p:ph type="body" sz="quarter" idx="10" hasCustomPrompt="1"/>
          </p:nvPr>
        </p:nvSpPr>
        <p:spPr>
          <a:xfrm>
            <a:off x="455613" y="789971"/>
            <a:ext cx="11306175" cy="276999"/>
          </a:xfrm>
        </p:spPr>
        <p:txBody>
          <a:bodyPr vert="horz" wrap="square" lIns="0" tIns="0" rIns="146304" bIns="0" rtlCol="0" anchor="t" anchorCtr="0">
            <a:noAutofit/>
          </a:bodyPr>
          <a:lstStyle>
            <a:lvl1pPr>
              <a:lnSpc>
                <a:spcPct val="100000"/>
              </a:lnSpc>
              <a:defRPr lang="en-US" sz="2000" b="0" strike="noStrike" kern="1200" cap="none" spc="-49" baseline="0" dirty="0">
                <a:ln w="3175">
                  <a:noFill/>
                </a:ln>
                <a:gradFill>
                  <a:gsLst>
                    <a:gs pos="0">
                      <a:srgbClr val="50E6FF"/>
                    </a:gs>
                    <a:gs pos="100000">
                      <a:srgbClr val="50E6FF"/>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Subtitle text</a:t>
            </a:r>
          </a:p>
        </p:txBody>
      </p:sp>
      <p:sp>
        <p:nvSpPr>
          <p:cNvPr id="6" name="Footer Placeholder 3">
            <a:extLst>
              <a:ext uri="{FF2B5EF4-FFF2-40B4-BE49-F238E27FC236}">
                <a16:creationId xmlns:a16="http://schemas.microsoft.com/office/drawing/2014/main" id="{610B5FF1-4CBD-4D44-B6AD-ADBB2D4CA1BF}"/>
              </a:ext>
            </a:extLst>
          </p:cNvPr>
          <p:cNvSpPr txBox="1">
            <a:spLocks/>
          </p:cNvSpPr>
          <p:nvPr userDrawn="1"/>
        </p:nvSpPr>
        <p:spPr>
          <a:xfrm>
            <a:off x="455995" y="6244574"/>
            <a:ext cx="4197310" cy="3723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1133" rtl="0" eaLnBrk="1" fontAlgn="auto" latinLnBrk="0" hangingPunct="1">
              <a:lnSpc>
                <a:spcPct val="80000"/>
              </a:lnSpc>
              <a:spcBef>
                <a:spcPct val="20000"/>
              </a:spcBef>
              <a:spcAft>
                <a:spcPts val="0"/>
              </a:spcAft>
              <a:buClrTx/>
              <a:buSzPct val="90000"/>
              <a:buFontTx/>
              <a:buNone/>
              <a:tabLst/>
              <a:defRPr/>
            </a:pPr>
            <a:r>
              <a:rPr kumimoji="0" lang="en-US" sz="1020" b="0" i="0" u="none" strike="noStrike" kern="120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2502179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96D7BD-84C8-4F7A-AB2F-C96E01EBE5C4}"/>
              </a:ext>
            </a:extLst>
          </p:cNvPr>
          <p:cNvSpPr/>
          <p:nvPr userDrawn="1"/>
        </p:nvSpPr>
        <p:spPr bwMode="auto">
          <a:xfrm>
            <a:off x="0" y="0"/>
            <a:ext cx="12192000" cy="1574158"/>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88934"/>
            <a:ext cx="11306469" cy="403137"/>
          </a:xfrm>
          <a:prstGeom prst="rect">
            <a:avLst/>
          </a:prstGeom>
        </p:spPr>
        <p:txBody>
          <a:bodyPr wrap="square" lIns="0" tIns="0" rIns="0" bIns="0">
            <a:spAutoFit/>
          </a:bodyPr>
          <a:lstStyle>
            <a:lvl1pPr>
              <a:lnSpc>
                <a:spcPts val="3137"/>
              </a:lnSpc>
              <a:defRPr sz="2745" strike="noStrike">
                <a:gradFill>
                  <a:gsLst>
                    <a:gs pos="0">
                      <a:schemeClr val="bg2"/>
                    </a:gs>
                    <a:gs pos="100000">
                      <a:schemeClr val="bg2"/>
                    </a:gs>
                  </a:gsLst>
                  <a:lin ang="5400000" scaled="1"/>
                </a:gradFill>
              </a:defRPr>
            </a:lvl1pPr>
          </a:lstStyle>
          <a:p>
            <a:r>
              <a:rPr lang="en-US"/>
              <a:t>Title</a:t>
            </a:r>
          </a:p>
        </p:txBody>
      </p:sp>
      <p:sp>
        <p:nvSpPr>
          <p:cNvPr id="5" name="Text Placeholder 4">
            <a:extLst>
              <a:ext uri="{FF2B5EF4-FFF2-40B4-BE49-F238E27FC236}">
                <a16:creationId xmlns:a16="http://schemas.microsoft.com/office/drawing/2014/main" id="{2FC3C978-521B-4ECC-9C20-C23A539281F0}"/>
              </a:ext>
            </a:extLst>
          </p:cNvPr>
          <p:cNvSpPr>
            <a:spLocks noGrp="1"/>
          </p:cNvSpPr>
          <p:nvPr>
            <p:ph type="body" sz="quarter" idx="10" hasCustomPrompt="1"/>
          </p:nvPr>
        </p:nvSpPr>
        <p:spPr>
          <a:xfrm>
            <a:off x="455613" y="789971"/>
            <a:ext cx="11306175" cy="276999"/>
          </a:xfrm>
        </p:spPr>
        <p:txBody>
          <a:bodyPr vert="horz" wrap="square" lIns="0" tIns="0" rIns="146304" bIns="0" rtlCol="0" anchor="t" anchorCtr="0">
            <a:noAutofit/>
          </a:bodyPr>
          <a:lstStyle>
            <a:lvl1pPr>
              <a:lnSpc>
                <a:spcPct val="100000"/>
              </a:lnSpc>
              <a:defRPr lang="en-US" sz="2000" b="0" strike="noStrike" kern="1200" cap="none" spc="-49" baseline="0" dirty="0">
                <a:ln w="3175">
                  <a:noFill/>
                </a:ln>
                <a:gradFill>
                  <a:gsLst>
                    <a:gs pos="0">
                      <a:srgbClr val="30E5D0"/>
                    </a:gs>
                    <a:gs pos="100000">
                      <a:srgbClr val="30E5D0"/>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Subtitle text</a:t>
            </a:r>
          </a:p>
        </p:txBody>
      </p:sp>
      <p:sp>
        <p:nvSpPr>
          <p:cNvPr id="6" name="Footer Placeholder 3">
            <a:extLst>
              <a:ext uri="{FF2B5EF4-FFF2-40B4-BE49-F238E27FC236}">
                <a16:creationId xmlns:a16="http://schemas.microsoft.com/office/drawing/2014/main" id="{610B5FF1-4CBD-4D44-B6AD-ADBB2D4CA1BF}"/>
              </a:ext>
            </a:extLst>
          </p:cNvPr>
          <p:cNvSpPr txBox="1">
            <a:spLocks/>
          </p:cNvSpPr>
          <p:nvPr userDrawn="1"/>
        </p:nvSpPr>
        <p:spPr>
          <a:xfrm>
            <a:off x="455995" y="6244574"/>
            <a:ext cx="4197310" cy="3723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1133" rtl="0" eaLnBrk="1" fontAlgn="auto" latinLnBrk="0" hangingPunct="1">
              <a:lnSpc>
                <a:spcPct val="80000"/>
              </a:lnSpc>
              <a:spcBef>
                <a:spcPct val="20000"/>
              </a:spcBef>
              <a:spcAft>
                <a:spcPts val="0"/>
              </a:spcAft>
              <a:buClrTx/>
              <a:buSzPct val="90000"/>
              <a:buFontTx/>
              <a:buNone/>
              <a:tabLst/>
              <a:defRPr/>
            </a:pPr>
            <a:r>
              <a:rPr kumimoji="0" lang="en-US" sz="1020" b="0" i="0" u="none" strike="noStrike" kern="120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291566095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96D7BD-84C8-4F7A-AB2F-C96E01EBE5C4}"/>
              </a:ext>
            </a:extLst>
          </p:cNvPr>
          <p:cNvSpPr/>
          <p:nvPr userDrawn="1"/>
        </p:nvSpPr>
        <p:spPr bwMode="auto">
          <a:xfrm>
            <a:off x="0" y="0"/>
            <a:ext cx="12192000" cy="1574158"/>
          </a:xfrm>
          <a:prstGeom prst="rect">
            <a:avLst/>
          </a:prstGeom>
          <a:solidFill>
            <a:srgbClr val="1F4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88934"/>
            <a:ext cx="11306469" cy="403137"/>
          </a:xfrm>
          <a:prstGeom prst="rect">
            <a:avLst/>
          </a:prstGeom>
        </p:spPr>
        <p:txBody>
          <a:bodyPr wrap="square" lIns="0" tIns="0" rIns="0" bIns="0">
            <a:spAutoFit/>
          </a:bodyPr>
          <a:lstStyle>
            <a:lvl1pPr>
              <a:lnSpc>
                <a:spcPts val="3137"/>
              </a:lnSpc>
              <a:defRPr sz="2745" strike="noStrike">
                <a:gradFill>
                  <a:gsLst>
                    <a:gs pos="0">
                      <a:schemeClr val="bg2"/>
                    </a:gs>
                    <a:gs pos="100000">
                      <a:schemeClr val="bg2"/>
                    </a:gs>
                  </a:gsLst>
                  <a:lin ang="5400000" scaled="1"/>
                </a:gradFill>
              </a:defRPr>
            </a:lvl1pPr>
          </a:lstStyle>
          <a:p>
            <a:r>
              <a:rPr lang="en-US"/>
              <a:t>Title</a:t>
            </a:r>
          </a:p>
        </p:txBody>
      </p:sp>
      <p:sp>
        <p:nvSpPr>
          <p:cNvPr id="5" name="Text Placeholder 4">
            <a:extLst>
              <a:ext uri="{FF2B5EF4-FFF2-40B4-BE49-F238E27FC236}">
                <a16:creationId xmlns:a16="http://schemas.microsoft.com/office/drawing/2014/main" id="{2FC3C978-521B-4ECC-9C20-C23A539281F0}"/>
              </a:ext>
            </a:extLst>
          </p:cNvPr>
          <p:cNvSpPr>
            <a:spLocks noGrp="1"/>
          </p:cNvSpPr>
          <p:nvPr>
            <p:ph type="body" sz="quarter" idx="10" hasCustomPrompt="1"/>
          </p:nvPr>
        </p:nvSpPr>
        <p:spPr>
          <a:xfrm>
            <a:off x="455613" y="789971"/>
            <a:ext cx="11306175" cy="276999"/>
          </a:xfrm>
        </p:spPr>
        <p:txBody>
          <a:bodyPr vert="horz" wrap="square" lIns="0" tIns="0" rIns="146304" bIns="0" rtlCol="0" anchor="t" anchorCtr="0">
            <a:noAutofit/>
          </a:bodyPr>
          <a:lstStyle>
            <a:lvl1pPr>
              <a:lnSpc>
                <a:spcPct val="100000"/>
              </a:lnSpc>
              <a:defRPr lang="en-US" sz="2000" b="0" strike="noStrike" kern="1200" cap="none" spc="-49" baseline="0" dirty="0">
                <a:ln w="3175">
                  <a:noFill/>
                </a:ln>
                <a:gradFill>
                  <a:gsLst>
                    <a:gs pos="0">
                      <a:srgbClr val="9BF00B"/>
                    </a:gs>
                    <a:gs pos="100000">
                      <a:srgbClr val="9BF00B"/>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Subtitle text</a:t>
            </a:r>
          </a:p>
        </p:txBody>
      </p:sp>
      <p:sp>
        <p:nvSpPr>
          <p:cNvPr id="6" name="Footer Placeholder 3">
            <a:extLst>
              <a:ext uri="{FF2B5EF4-FFF2-40B4-BE49-F238E27FC236}">
                <a16:creationId xmlns:a16="http://schemas.microsoft.com/office/drawing/2014/main" id="{610B5FF1-4CBD-4D44-B6AD-ADBB2D4CA1BF}"/>
              </a:ext>
            </a:extLst>
          </p:cNvPr>
          <p:cNvSpPr txBox="1">
            <a:spLocks/>
          </p:cNvSpPr>
          <p:nvPr userDrawn="1"/>
        </p:nvSpPr>
        <p:spPr>
          <a:xfrm>
            <a:off x="455995" y="6244574"/>
            <a:ext cx="4197310" cy="3723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1133" rtl="0" eaLnBrk="1" fontAlgn="auto" latinLnBrk="0" hangingPunct="1">
              <a:lnSpc>
                <a:spcPct val="80000"/>
              </a:lnSpc>
              <a:spcBef>
                <a:spcPct val="20000"/>
              </a:spcBef>
              <a:spcAft>
                <a:spcPts val="0"/>
              </a:spcAft>
              <a:buClrTx/>
              <a:buSzPct val="90000"/>
              <a:buFontTx/>
              <a:buNone/>
              <a:tabLst/>
              <a:defRPr/>
            </a:pPr>
            <a:r>
              <a:rPr kumimoji="0" lang="en-US" sz="1020" b="0" i="0" u="none" strike="noStrike" kern="120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5123057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324131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4082584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502124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confidential. For internal use only.</a:t>
            </a:r>
          </a:p>
        </p:txBody>
      </p:sp>
    </p:spTree>
    <p:extLst>
      <p:ext uri="{BB962C8B-B14F-4D97-AF65-F5344CB8AC3E}">
        <p14:creationId xmlns:p14="http://schemas.microsoft.com/office/powerpoint/2010/main" val="21567176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279299"/>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grpSp>
        <p:nvGrpSpPr>
          <p:cNvPr id="7" name="Group 6">
            <a:extLst>
              <a:ext uri="{FF2B5EF4-FFF2-40B4-BE49-F238E27FC236}">
                <a16:creationId xmlns:a16="http://schemas.microsoft.com/office/drawing/2014/main" id="{AEEFF744-278B-4B18-B101-502434F94C51}"/>
              </a:ext>
            </a:extLst>
          </p:cNvPr>
          <p:cNvGrpSpPr/>
          <p:nvPr userDrawn="1"/>
        </p:nvGrpSpPr>
        <p:grpSpPr>
          <a:xfrm>
            <a:off x="582612" y="585788"/>
            <a:ext cx="1368426" cy="292100"/>
            <a:chOff x="582612" y="585788"/>
            <a:chExt cx="1368426" cy="292100"/>
          </a:xfrm>
        </p:grpSpPr>
        <p:sp>
          <p:nvSpPr>
            <p:cNvPr id="8" name="Freeform 5">
              <a:extLst>
                <a:ext uri="{FF2B5EF4-FFF2-40B4-BE49-F238E27FC236}">
                  <a16:creationId xmlns:a16="http://schemas.microsoft.com/office/drawing/2014/main" id="{019EEBF8-9B0E-4800-9C9E-21B75E55A4C5}"/>
                </a:ext>
              </a:extLst>
            </p:cNvPr>
            <p:cNvSpPr>
              <a:spLocks noEditPoints="1"/>
            </p:cNvSpPr>
            <p:nvPr userDrawn="1"/>
          </p:nvSpPr>
          <p:spPr bwMode="auto">
            <a:xfrm>
              <a:off x="962025" y="631826"/>
              <a:ext cx="989013" cy="19050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0" name="Freeform 6">
              <a:extLst>
                <a:ext uri="{FF2B5EF4-FFF2-40B4-BE49-F238E27FC236}">
                  <a16:creationId xmlns:a16="http://schemas.microsoft.com/office/drawing/2014/main" id="{32B499DC-F911-4657-A3BF-5C45033934E4}"/>
                </a:ext>
              </a:extLst>
            </p:cNvPr>
            <p:cNvSpPr>
              <a:spLocks/>
            </p:cNvSpPr>
            <p:nvPr userDrawn="1"/>
          </p:nvSpPr>
          <p:spPr bwMode="auto">
            <a:xfrm>
              <a:off x="582612" y="585788"/>
              <a:ext cx="139700" cy="139700"/>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1" name="Freeform 7">
              <a:extLst>
                <a:ext uri="{FF2B5EF4-FFF2-40B4-BE49-F238E27FC236}">
                  <a16:creationId xmlns:a16="http://schemas.microsoft.com/office/drawing/2014/main" id="{091FE605-1267-47EA-87E0-6BE3A14E0A2E}"/>
                </a:ext>
              </a:extLst>
            </p:cNvPr>
            <p:cNvSpPr>
              <a:spLocks/>
            </p:cNvSpPr>
            <p:nvPr userDrawn="1"/>
          </p:nvSpPr>
          <p:spPr bwMode="auto">
            <a:xfrm>
              <a:off x="736600" y="585788"/>
              <a:ext cx="138113" cy="139700"/>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2" name="Freeform 8">
              <a:extLst>
                <a:ext uri="{FF2B5EF4-FFF2-40B4-BE49-F238E27FC236}">
                  <a16:creationId xmlns:a16="http://schemas.microsoft.com/office/drawing/2014/main" id="{A2A7518D-112F-4493-B5D4-966F5369DD9E}"/>
                </a:ext>
              </a:extLst>
            </p:cNvPr>
            <p:cNvSpPr>
              <a:spLocks/>
            </p:cNvSpPr>
            <p:nvPr userDrawn="1"/>
          </p:nvSpPr>
          <p:spPr bwMode="auto">
            <a:xfrm>
              <a:off x="582612" y="738188"/>
              <a:ext cx="139700" cy="139700"/>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3" name="Freeform 9">
              <a:extLst>
                <a:ext uri="{FF2B5EF4-FFF2-40B4-BE49-F238E27FC236}">
                  <a16:creationId xmlns:a16="http://schemas.microsoft.com/office/drawing/2014/main" id="{BDCD0AC5-8722-4974-B407-247ED54FEA2D}"/>
                </a:ext>
              </a:extLst>
            </p:cNvPr>
            <p:cNvSpPr>
              <a:spLocks/>
            </p:cNvSpPr>
            <p:nvPr userDrawn="1"/>
          </p:nvSpPr>
          <p:spPr bwMode="auto">
            <a:xfrm>
              <a:off x="736600" y="738188"/>
              <a:ext cx="138113" cy="139700"/>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grpSp>
    </p:spTree>
    <p:extLst>
      <p:ext uri="{BB962C8B-B14F-4D97-AF65-F5344CB8AC3E}">
        <p14:creationId xmlns:p14="http://schemas.microsoft.com/office/powerpoint/2010/main" val="117736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0852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62524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49144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Slide 2">
    <p:bg>
      <p:bgRef idx="1001">
        <a:schemeClr val="bg1"/>
      </p:bgRef>
    </p:bg>
    <p:spTree>
      <p:nvGrpSpPr>
        <p:cNvPr id="1" name=""/>
        <p:cNvGrpSpPr/>
        <p:nvPr/>
      </p:nvGrpSpPr>
      <p:grpSpPr>
        <a:xfrm>
          <a:off x="0" y="0"/>
          <a:ext cx="0" cy="0"/>
          <a:chOff x="0" y="0"/>
          <a:chExt cx="0" cy="0"/>
        </a:xfrm>
      </p:grpSpPr>
      <p:pic>
        <p:nvPicPr>
          <p:cNvPr id="3" name="Picture 2" descr="A person sitting on a couch reading a book&#10;&#10;Description automatically generated with medium confidence">
            <a:extLst>
              <a:ext uri="{FF2B5EF4-FFF2-40B4-BE49-F238E27FC236}">
                <a16:creationId xmlns:a16="http://schemas.microsoft.com/office/drawing/2014/main" id="{0DBFED56-9520-4173-AFB3-93179BA584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982" t="3516" b="3234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27B023A7-E415-4639-A5CE-5FDED9BB54F2}"/>
              </a:ext>
            </a:extLst>
          </p:cNvPr>
          <p:cNvSpPr/>
          <p:nvPr userDrawn="1"/>
        </p:nvSpPr>
        <p:spPr bwMode="auto">
          <a:xfrm>
            <a:off x="0" y="0"/>
            <a:ext cx="11791666" cy="6858000"/>
          </a:xfrm>
          <a:prstGeom prst="rect">
            <a:avLst/>
          </a:prstGeom>
          <a:gradFill flip="none" rotWithShape="1">
            <a:gsLst>
              <a:gs pos="56000">
                <a:srgbClr val="000000">
                  <a:alpha val="60000"/>
                </a:srgbClr>
              </a:gs>
              <a:gs pos="0">
                <a:srgbClr val="000000">
                  <a:alpha val="80000"/>
                </a:srgbClr>
              </a:gs>
              <a:gs pos="63000">
                <a:srgbClr val="000000">
                  <a:alpha val="0"/>
                </a:srgbClr>
              </a:gs>
            </a:gsLst>
            <a:lin ang="3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9" name="Title 1"/>
          <p:cNvSpPr>
            <a:spLocks noGrp="1"/>
          </p:cNvSpPr>
          <p:nvPr>
            <p:ph type="title" hasCustomPrompt="1"/>
          </p:nvPr>
        </p:nvSpPr>
        <p:spPr>
          <a:xfrm>
            <a:off x="584200" y="2425780"/>
            <a:ext cx="3750733" cy="1107996"/>
          </a:xfrm>
          <a:noFill/>
        </p:spPr>
        <p:txBody>
          <a:bodyPr wrap="square" lIns="0" tIns="0" rIns="0" bIns="0" anchor="b" anchorCtr="0">
            <a:spAutoFit/>
          </a:bodyPr>
          <a:lstStyle>
            <a:lvl1pPr>
              <a:defRPr sz="3600" spc="-50" baseline="0">
                <a:gradFill>
                  <a:gsLst>
                    <a:gs pos="27000">
                      <a:schemeClr val="bg1"/>
                    </a:gs>
                    <a:gs pos="97000">
                      <a:schemeClr val="bg1"/>
                    </a:gs>
                  </a:gsLst>
                  <a:lin ang="6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3750733" cy="338554"/>
          </a:xfrm>
          <a:noFill/>
        </p:spPr>
        <p:txBody>
          <a:bodyPr wrap="square" lIns="0" tIns="0" rIns="0" bIns="0">
            <a:spAutoFit/>
          </a:bodyPr>
          <a:lstStyle>
            <a:lvl1pPr marL="0" indent="0">
              <a:spcBef>
                <a:spcPts val="0"/>
              </a:spcBef>
              <a:buNone/>
              <a:defRPr sz="2200" spc="0" baseline="0">
                <a:gradFill>
                  <a:gsLst>
                    <a:gs pos="27000">
                      <a:schemeClr val="bg1"/>
                    </a:gs>
                    <a:gs pos="97000">
                      <a:schemeClr val="bg1"/>
                    </a:gs>
                  </a:gsLst>
                  <a:lin ang="600000" scaled="0"/>
                </a:gradFill>
                <a:latin typeface="+mn-lt"/>
                <a:cs typeface="Segoe UI" panose="020B0502040204020203" pitchFamily="34" charset="0"/>
              </a:defRPr>
            </a:lvl1pPr>
          </a:lstStyle>
          <a:p>
            <a:pPr lvl="0"/>
            <a:r>
              <a:rPr lang="en-US"/>
              <a:t>Speaker name or subtitle text</a:t>
            </a:r>
          </a:p>
        </p:txBody>
      </p:sp>
      <p:grpSp>
        <p:nvGrpSpPr>
          <p:cNvPr id="14" name="Group 13">
            <a:extLst>
              <a:ext uri="{FF2B5EF4-FFF2-40B4-BE49-F238E27FC236}">
                <a16:creationId xmlns:a16="http://schemas.microsoft.com/office/drawing/2014/main" id="{CFBA4152-0E4F-4A21-9350-ABA79123B7D0}"/>
              </a:ext>
            </a:extLst>
          </p:cNvPr>
          <p:cNvGrpSpPr/>
          <p:nvPr userDrawn="1"/>
        </p:nvGrpSpPr>
        <p:grpSpPr>
          <a:xfrm>
            <a:off x="582612" y="585788"/>
            <a:ext cx="1368426" cy="292100"/>
            <a:chOff x="582612" y="585788"/>
            <a:chExt cx="1368426" cy="292100"/>
          </a:xfrm>
        </p:grpSpPr>
        <p:sp>
          <p:nvSpPr>
            <p:cNvPr id="16" name="Freeform 5">
              <a:extLst>
                <a:ext uri="{FF2B5EF4-FFF2-40B4-BE49-F238E27FC236}">
                  <a16:creationId xmlns:a16="http://schemas.microsoft.com/office/drawing/2014/main" id="{79BD915C-5780-477A-9349-44809891368D}"/>
                </a:ext>
              </a:extLst>
            </p:cNvPr>
            <p:cNvSpPr>
              <a:spLocks noEditPoints="1"/>
            </p:cNvSpPr>
            <p:nvPr userDrawn="1"/>
          </p:nvSpPr>
          <p:spPr bwMode="auto">
            <a:xfrm>
              <a:off x="962025" y="631826"/>
              <a:ext cx="989013" cy="19050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7" name="Freeform 6">
              <a:extLst>
                <a:ext uri="{FF2B5EF4-FFF2-40B4-BE49-F238E27FC236}">
                  <a16:creationId xmlns:a16="http://schemas.microsoft.com/office/drawing/2014/main" id="{2BB6142D-7B64-4943-B031-EC343A4B92AF}"/>
                </a:ext>
              </a:extLst>
            </p:cNvPr>
            <p:cNvSpPr>
              <a:spLocks/>
            </p:cNvSpPr>
            <p:nvPr userDrawn="1"/>
          </p:nvSpPr>
          <p:spPr bwMode="auto">
            <a:xfrm>
              <a:off x="582612" y="585788"/>
              <a:ext cx="139700" cy="139700"/>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8" name="Freeform 7">
              <a:extLst>
                <a:ext uri="{FF2B5EF4-FFF2-40B4-BE49-F238E27FC236}">
                  <a16:creationId xmlns:a16="http://schemas.microsoft.com/office/drawing/2014/main" id="{9A055EEE-18D7-4B11-842D-2A5B770786FC}"/>
                </a:ext>
              </a:extLst>
            </p:cNvPr>
            <p:cNvSpPr>
              <a:spLocks/>
            </p:cNvSpPr>
            <p:nvPr userDrawn="1"/>
          </p:nvSpPr>
          <p:spPr bwMode="auto">
            <a:xfrm>
              <a:off x="736600" y="585788"/>
              <a:ext cx="138113" cy="139700"/>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9" name="Freeform 8">
              <a:extLst>
                <a:ext uri="{FF2B5EF4-FFF2-40B4-BE49-F238E27FC236}">
                  <a16:creationId xmlns:a16="http://schemas.microsoft.com/office/drawing/2014/main" id="{5BE22C90-51B7-4ED5-AFD1-8216E3AA6AFD}"/>
                </a:ext>
              </a:extLst>
            </p:cNvPr>
            <p:cNvSpPr>
              <a:spLocks/>
            </p:cNvSpPr>
            <p:nvPr userDrawn="1"/>
          </p:nvSpPr>
          <p:spPr bwMode="auto">
            <a:xfrm>
              <a:off x="582612" y="738188"/>
              <a:ext cx="139700" cy="139700"/>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20" name="Freeform 9">
              <a:extLst>
                <a:ext uri="{FF2B5EF4-FFF2-40B4-BE49-F238E27FC236}">
                  <a16:creationId xmlns:a16="http://schemas.microsoft.com/office/drawing/2014/main" id="{68DFFCB8-A7DB-46A8-8D04-47D289BBBD03}"/>
                </a:ext>
              </a:extLst>
            </p:cNvPr>
            <p:cNvSpPr>
              <a:spLocks/>
            </p:cNvSpPr>
            <p:nvPr userDrawn="1"/>
          </p:nvSpPr>
          <p:spPr bwMode="auto">
            <a:xfrm>
              <a:off x="736600" y="738188"/>
              <a:ext cx="138113" cy="139700"/>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grpSp>
      <p:sp>
        <p:nvSpPr>
          <p:cNvPr id="13" name="Footer Placeholder 3">
            <a:extLst>
              <a:ext uri="{FF2B5EF4-FFF2-40B4-BE49-F238E27FC236}">
                <a16:creationId xmlns:a16="http://schemas.microsoft.com/office/drawing/2014/main" id="{A3F81446-2A31-43CB-8C56-420BBBF67F6E}"/>
              </a:ext>
            </a:extLst>
          </p:cNvPr>
          <p:cNvSpPr txBox="1">
            <a:spLocks/>
          </p:cNvSpPr>
          <p:nvPr userDrawn="1"/>
        </p:nvSpPr>
        <p:spPr>
          <a:xfrm>
            <a:off x="515098" y="6244574"/>
            <a:ext cx="4197310" cy="3723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1133" rtl="0" eaLnBrk="1" fontAlgn="auto" latinLnBrk="0" hangingPunct="1">
              <a:lnSpc>
                <a:spcPct val="80000"/>
              </a:lnSpc>
              <a:spcBef>
                <a:spcPct val="20000"/>
              </a:spcBef>
              <a:spcAft>
                <a:spcPts val="0"/>
              </a:spcAft>
              <a:buClrTx/>
              <a:buSzPct val="90000"/>
              <a:buFontTx/>
              <a:buNone/>
              <a:tabLst/>
              <a:defRPr/>
            </a:pPr>
            <a:r>
              <a:rPr kumimoji="0" lang="en-US" sz="102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Microsoft Confidential. </a:t>
            </a:r>
            <a:r>
              <a:rPr kumimoji="0" lang="en-US" sz="1020" b="0" i="0" u="none" strike="noStrike" kern="1200" cap="none" spc="0" normalizeH="0" baseline="0" noProof="0">
                <a:ln>
                  <a:noFill/>
                </a:ln>
                <a:solidFill>
                  <a:schemeClr val="bg2"/>
                </a:solidFill>
                <a:effectLst/>
                <a:uLnTx/>
                <a:uFillTx/>
                <a:latin typeface="Segoe UI" panose="020B0502040204020203" pitchFamily="34" charset="0"/>
                <a:ea typeface="+mn-ea"/>
                <a:cs typeface="Segoe UI" panose="020B0502040204020203" pitchFamily="34" charset="0"/>
              </a:rPr>
              <a:t>For internal use only.</a:t>
            </a:r>
          </a:p>
        </p:txBody>
      </p:sp>
    </p:spTree>
    <p:extLst>
      <p:ext uri="{BB962C8B-B14F-4D97-AF65-F5344CB8AC3E}">
        <p14:creationId xmlns:p14="http://schemas.microsoft.com/office/powerpoint/2010/main" val="370389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itle Slide 2">
    <p:bg>
      <p:bgRef idx="1001">
        <a:schemeClr val="bg1"/>
      </p:bgRef>
    </p:bg>
    <p:spTree>
      <p:nvGrpSpPr>
        <p:cNvPr id="1" name=""/>
        <p:cNvGrpSpPr/>
        <p:nvPr/>
      </p:nvGrpSpPr>
      <p:grpSpPr>
        <a:xfrm>
          <a:off x="0" y="0"/>
          <a:ext cx="0" cy="0"/>
          <a:chOff x="0" y="0"/>
          <a:chExt cx="0" cy="0"/>
        </a:xfrm>
      </p:grpSpPr>
      <p:pic>
        <p:nvPicPr>
          <p:cNvPr id="4" name="Picture 3" descr="A person using a computer&#10;&#10;Description automatically generated">
            <a:extLst>
              <a:ext uri="{FF2B5EF4-FFF2-40B4-BE49-F238E27FC236}">
                <a16:creationId xmlns:a16="http://schemas.microsoft.com/office/drawing/2014/main" id="{EBA3A6C9-568B-4083-AE41-D342304708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a:stretch/>
        </p:blipFill>
        <p:spPr>
          <a:xfrm>
            <a:off x="-1" y="0"/>
            <a:ext cx="12191999" cy="6858000"/>
          </a:xfrm>
          <a:prstGeom prst="rect">
            <a:avLst/>
          </a:prstGeom>
        </p:spPr>
      </p:pic>
      <p:sp>
        <p:nvSpPr>
          <p:cNvPr id="15" name="Rectangle 14">
            <a:extLst>
              <a:ext uri="{FF2B5EF4-FFF2-40B4-BE49-F238E27FC236}">
                <a16:creationId xmlns:a16="http://schemas.microsoft.com/office/drawing/2014/main" id="{27B023A7-E415-4639-A5CE-5FDED9BB54F2}"/>
              </a:ext>
            </a:extLst>
          </p:cNvPr>
          <p:cNvSpPr/>
          <p:nvPr userDrawn="1"/>
        </p:nvSpPr>
        <p:spPr bwMode="auto">
          <a:xfrm>
            <a:off x="0" y="0"/>
            <a:ext cx="12191999" cy="6858000"/>
          </a:xfrm>
          <a:prstGeom prst="rect">
            <a:avLst/>
          </a:prstGeom>
          <a:gradFill flip="none" rotWithShape="1">
            <a:gsLst>
              <a:gs pos="30000">
                <a:srgbClr val="000000">
                  <a:alpha val="40000"/>
                </a:srgbClr>
              </a:gs>
              <a:gs pos="0">
                <a:srgbClr val="000000">
                  <a:alpha val="62000"/>
                </a:srgbClr>
              </a:gs>
              <a:gs pos="45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9" name="Title 1"/>
          <p:cNvSpPr>
            <a:spLocks noGrp="1"/>
          </p:cNvSpPr>
          <p:nvPr>
            <p:ph type="title" hasCustomPrompt="1"/>
          </p:nvPr>
        </p:nvSpPr>
        <p:spPr>
          <a:xfrm>
            <a:off x="584200" y="2425780"/>
            <a:ext cx="3750733" cy="1107996"/>
          </a:xfrm>
          <a:noFill/>
        </p:spPr>
        <p:txBody>
          <a:bodyPr wrap="square" lIns="0" tIns="0" rIns="0" bIns="0" anchor="b" anchorCtr="0">
            <a:spAutoFit/>
          </a:bodyPr>
          <a:lstStyle>
            <a:lvl1pPr>
              <a:defRPr sz="3600" spc="-50" baseline="0">
                <a:gradFill>
                  <a:gsLst>
                    <a:gs pos="27000">
                      <a:schemeClr val="bg1"/>
                    </a:gs>
                    <a:gs pos="97000">
                      <a:schemeClr val="bg1"/>
                    </a:gs>
                  </a:gsLst>
                  <a:lin ang="6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3750733" cy="338554"/>
          </a:xfrm>
          <a:noFill/>
        </p:spPr>
        <p:txBody>
          <a:bodyPr wrap="square" lIns="0" tIns="0" rIns="0" bIns="0">
            <a:spAutoFit/>
          </a:bodyPr>
          <a:lstStyle>
            <a:lvl1pPr marL="0" indent="0">
              <a:spcBef>
                <a:spcPts val="0"/>
              </a:spcBef>
              <a:buNone/>
              <a:defRPr sz="2200" spc="0" baseline="0">
                <a:gradFill>
                  <a:gsLst>
                    <a:gs pos="27000">
                      <a:schemeClr val="bg1"/>
                    </a:gs>
                    <a:gs pos="97000">
                      <a:schemeClr val="bg1"/>
                    </a:gs>
                  </a:gsLst>
                  <a:lin ang="600000" scaled="0"/>
                </a:gradFill>
                <a:latin typeface="+mn-lt"/>
                <a:cs typeface="Segoe UI" panose="020B0502040204020203" pitchFamily="34" charset="0"/>
              </a:defRPr>
            </a:lvl1pPr>
          </a:lstStyle>
          <a:p>
            <a:pPr lvl="0"/>
            <a:r>
              <a:rPr lang="en-US"/>
              <a:t>Speaker name or subtitle text</a:t>
            </a:r>
          </a:p>
        </p:txBody>
      </p:sp>
      <p:grpSp>
        <p:nvGrpSpPr>
          <p:cNvPr id="14" name="Group 13">
            <a:extLst>
              <a:ext uri="{FF2B5EF4-FFF2-40B4-BE49-F238E27FC236}">
                <a16:creationId xmlns:a16="http://schemas.microsoft.com/office/drawing/2014/main" id="{CFBA4152-0E4F-4A21-9350-ABA79123B7D0}"/>
              </a:ext>
            </a:extLst>
          </p:cNvPr>
          <p:cNvGrpSpPr/>
          <p:nvPr userDrawn="1"/>
        </p:nvGrpSpPr>
        <p:grpSpPr>
          <a:xfrm>
            <a:off x="582612" y="585788"/>
            <a:ext cx="1368426" cy="292100"/>
            <a:chOff x="582612" y="585788"/>
            <a:chExt cx="1368426" cy="292100"/>
          </a:xfrm>
        </p:grpSpPr>
        <p:sp>
          <p:nvSpPr>
            <p:cNvPr id="16" name="Freeform 5">
              <a:extLst>
                <a:ext uri="{FF2B5EF4-FFF2-40B4-BE49-F238E27FC236}">
                  <a16:creationId xmlns:a16="http://schemas.microsoft.com/office/drawing/2014/main" id="{79BD915C-5780-477A-9349-44809891368D}"/>
                </a:ext>
              </a:extLst>
            </p:cNvPr>
            <p:cNvSpPr>
              <a:spLocks noEditPoints="1"/>
            </p:cNvSpPr>
            <p:nvPr userDrawn="1"/>
          </p:nvSpPr>
          <p:spPr bwMode="auto">
            <a:xfrm>
              <a:off x="962025" y="631826"/>
              <a:ext cx="989013" cy="19050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7" name="Freeform 6">
              <a:extLst>
                <a:ext uri="{FF2B5EF4-FFF2-40B4-BE49-F238E27FC236}">
                  <a16:creationId xmlns:a16="http://schemas.microsoft.com/office/drawing/2014/main" id="{2BB6142D-7B64-4943-B031-EC343A4B92AF}"/>
                </a:ext>
              </a:extLst>
            </p:cNvPr>
            <p:cNvSpPr>
              <a:spLocks/>
            </p:cNvSpPr>
            <p:nvPr userDrawn="1"/>
          </p:nvSpPr>
          <p:spPr bwMode="auto">
            <a:xfrm>
              <a:off x="582612" y="585788"/>
              <a:ext cx="139700" cy="139700"/>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8" name="Freeform 7">
              <a:extLst>
                <a:ext uri="{FF2B5EF4-FFF2-40B4-BE49-F238E27FC236}">
                  <a16:creationId xmlns:a16="http://schemas.microsoft.com/office/drawing/2014/main" id="{9A055EEE-18D7-4B11-842D-2A5B770786FC}"/>
                </a:ext>
              </a:extLst>
            </p:cNvPr>
            <p:cNvSpPr>
              <a:spLocks/>
            </p:cNvSpPr>
            <p:nvPr userDrawn="1"/>
          </p:nvSpPr>
          <p:spPr bwMode="auto">
            <a:xfrm>
              <a:off x="736600" y="585788"/>
              <a:ext cx="138113" cy="139700"/>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9" name="Freeform 8">
              <a:extLst>
                <a:ext uri="{FF2B5EF4-FFF2-40B4-BE49-F238E27FC236}">
                  <a16:creationId xmlns:a16="http://schemas.microsoft.com/office/drawing/2014/main" id="{5BE22C90-51B7-4ED5-AFD1-8216E3AA6AFD}"/>
                </a:ext>
              </a:extLst>
            </p:cNvPr>
            <p:cNvSpPr>
              <a:spLocks/>
            </p:cNvSpPr>
            <p:nvPr userDrawn="1"/>
          </p:nvSpPr>
          <p:spPr bwMode="auto">
            <a:xfrm>
              <a:off x="582612" y="738188"/>
              <a:ext cx="139700" cy="139700"/>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20" name="Freeform 9">
              <a:extLst>
                <a:ext uri="{FF2B5EF4-FFF2-40B4-BE49-F238E27FC236}">
                  <a16:creationId xmlns:a16="http://schemas.microsoft.com/office/drawing/2014/main" id="{68DFFCB8-A7DB-46A8-8D04-47D289BBBD03}"/>
                </a:ext>
              </a:extLst>
            </p:cNvPr>
            <p:cNvSpPr>
              <a:spLocks/>
            </p:cNvSpPr>
            <p:nvPr userDrawn="1"/>
          </p:nvSpPr>
          <p:spPr bwMode="auto">
            <a:xfrm>
              <a:off x="736600" y="738188"/>
              <a:ext cx="138113" cy="139700"/>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grpSp>
      <p:sp>
        <p:nvSpPr>
          <p:cNvPr id="13" name="Footer Placeholder 3">
            <a:extLst>
              <a:ext uri="{FF2B5EF4-FFF2-40B4-BE49-F238E27FC236}">
                <a16:creationId xmlns:a16="http://schemas.microsoft.com/office/drawing/2014/main" id="{D9FAADB1-11D2-4CB7-B4D9-A4BC797A8108}"/>
              </a:ext>
            </a:extLst>
          </p:cNvPr>
          <p:cNvSpPr txBox="1">
            <a:spLocks/>
          </p:cNvSpPr>
          <p:nvPr userDrawn="1"/>
        </p:nvSpPr>
        <p:spPr>
          <a:xfrm>
            <a:off x="515098" y="6244574"/>
            <a:ext cx="4197310" cy="3723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1133" rtl="0" eaLnBrk="1" fontAlgn="auto" latinLnBrk="0" hangingPunct="1">
              <a:lnSpc>
                <a:spcPct val="80000"/>
              </a:lnSpc>
              <a:spcBef>
                <a:spcPct val="20000"/>
              </a:spcBef>
              <a:spcAft>
                <a:spcPts val="0"/>
              </a:spcAft>
              <a:buClrTx/>
              <a:buSzPct val="90000"/>
              <a:buFontTx/>
              <a:buNone/>
              <a:tabLst/>
              <a:defRPr/>
            </a:pPr>
            <a:r>
              <a:rPr kumimoji="0" lang="en-US" sz="102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Microsoft Confidential. </a:t>
            </a:r>
            <a:r>
              <a:rPr kumimoji="0" lang="en-US" sz="1020" b="0" i="0" u="none" strike="noStrike" kern="1200" cap="none" spc="0" normalizeH="0" baseline="0" noProof="0">
                <a:ln>
                  <a:noFill/>
                </a:ln>
                <a:solidFill>
                  <a:schemeClr val="bg2"/>
                </a:solidFill>
                <a:effectLst/>
                <a:uLnTx/>
                <a:uFillTx/>
                <a:latin typeface="Segoe UI" panose="020B0502040204020203" pitchFamily="34" charset="0"/>
                <a:ea typeface="+mn-ea"/>
                <a:cs typeface="Segoe UI" panose="020B0502040204020203" pitchFamily="34" charset="0"/>
              </a:rPr>
              <a:t>For internal use only.</a:t>
            </a:r>
          </a:p>
        </p:txBody>
      </p:sp>
    </p:spTree>
    <p:extLst>
      <p:ext uri="{BB962C8B-B14F-4D97-AF65-F5344CB8AC3E}">
        <p14:creationId xmlns:p14="http://schemas.microsoft.com/office/powerpoint/2010/main" val="1423150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Title Slide 2">
    <p:bg>
      <p:bgRef idx="1001">
        <a:schemeClr val="bg1"/>
      </p:bgRef>
    </p:bg>
    <p:spTree>
      <p:nvGrpSpPr>
        <p:cNvPr id="1" name=""/>
        <p:cNvGrpSpPr/>
        <p:nvPr/>
      </p:nvGrpSpPr>
      <p:grpSpPr>
        <a:xfrm>
          <a:off x="0" y="0"/>
          <a:ext cx="0" cy="0"/>
          <a:chOff x="0" y="0"/>
          <a:chExt cx="0" cy="0"/>
        </a:xfrm>
      </p:grpSpPr>
      <p:pic>
        <p:nvPicPr>
          <p:cNvPr id="13" name="Picture 12" descr="Two people standing in front of a building&#10;&#10;Description automatically generated">
            <a:extLst>
              <a:ext uri="{FF2B5EF4-FFF2-40B4-BE49-F238E27FC236}">
                <a16:creationId xmlns:a16="http://schemas.microsoft.com/office/drawing/2014/main" id="{6C4AA299-9647-4BFD-A300-477DD98ECD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785" r="1087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18E228B7-847B-499E-92F2-D6DD91E269CF}"/>
              </a:ext>
            </a:extLst>
          </p:cNvPr>
          <p:cNvSpPr/>
          <p:nvPr userDrawn="1"/>
        </p:nvSpPr>
        <p:spPr bwMode="auto">
          <a:xfrm>
            <a:off x="0" y="0"/>
            <a:ext cx="11791666" cy="6858000"/>
          </a:xfrm>
          <a:prstGeom prst="rect">
            <a:avLst/>
          </a:prstGeom>
          <a:gradFill flip="none" rotWithShape="1">
            <a:gsLst>
              <a:gs pos="30000">
                <a:srgbClr val="000000">
                  <a:alpha val="40000"/>
                </a:srgbClr>
              </a:gs>
              <a:gs pos="0">
                <a:srgbClr val="000000">
                  <a:alpha val="62000"/>
                </a:srgbClr>
              </a:gs>
              <a:gs pos="45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9" name="Title 1"/>
          <p:cNvSpPr>
            <a:spLocks noGrp="1"/>
          </p:cNvSpPr>
          <p:nvPr>
            <p:ph type="title" hasCustomPrompt="1"/>
          </p:nvPr>
        </p:nvSpPr>
        <p:spPr>
          <a:xfrm>
            <a:off x="584200" y="2425780"/>
            <a:ext cx="3750733" cy="1107996"/>
          </a:xfrm>
          <a:noFill/>
        </p:spPr>
        <p:txBody>
          <a:bodyPr wrap="square" lIns="0" tIns="0" rIns="0" bIns="0" anchor="b" anchorCtr="0">
            <a:spAutoFit/>
          </a:bodyPr>
          <a:lstStyle>
            <a:lvl1pPr>
              <a:defRPr sz="3600" spc="-50" baseline="0">
                <a:gradFill>
                  <a:gsLst>
                    <a:gs pos="27000">
                      <a:schemeClr val="bg1"/>
                    </a:gs>
                    <a:gs pos="97000">
                      <a:schemeClr val="bg1"/>
                    </a:gs>
                  </a:gsLst>
                  <a:lin ang="6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3750733" cy="338554"/>
          </a:xfrm>
          <a:noFill/>
        </p:spPr>
        <p:txBody>
          <a:bodyPr wrap="square" lIns="0" tIns="0" rIns="0" bIns="0">
            <a:spAutoFit/>
          </a:bodyPr>
          <a:lstStyle>
            <a:lvl1pPr marL="0" indent="0">
              <a:spcBef>
                <a:spcPts val="0"/>
              </a:spcBef>
              <a:buNone/>
              <a:defRPr sz="2200" spc="0" baseline="0">
                <a:gradFill>
                  <a:gsLst>
                    <a:gs pos="27000">
                      <a:schemeClr val="bg1"/>
                    </a:gs>
                    <a:gs pos="97000">
                      <a:schemeClr val="bg1"/>
                    </a:gs>
                  </a:gsLst>
                  <a:lin ang="600000" scaled="0"/>
                </a:gradFill>
                <a:latin typeface="+mn-lt"/>
                <a:cs typeface="Segoe UI" panose="020B0502040204020203" pitchFamily="34" charset="0"/>
              </a:defRPr>
            </a:lvl1pPr>
          </a:lstStyle>
          <a:p>
            <a:pPr lvl="0"/>
            <a:r>
              <a:rPr lang="en-US"/>
              <a:t>Speaker name or subtitle text</a:t>
            </a:r>
          </a:p>
        </p:txBody>
      </p:sp>
      <p:grpSp>
        <p:nvGrpSpPr>
          <p:cNvPr id="14" name="Group 13">
            <a:extLst>
              <a:ext uri="{FF2B5EF4-FFF2-40B4-BE49-F238E27FC236}">
                <a16:creationId xmlns:a16="http://schemas.microsoft.com/office/drawing/2014/main" id="{CFBA4152-0E4F-4A21-9350-ABA79123B7D0}"/>
              </a:ext>
            </a:extLst>
          </p:cNvPr>
          <p:cNvGrpSpPr/>
          <p:nvPr userDrawn="1"/>
        </p:nvGrpSpPr>
        <p:grpSpPr>
          <a:xfrm>
            <a:off x="582612" y="585788"/>
            <a:ext cx="1368426" cy="292100"/>
            <a:chOff x="582612" y="585788"/>
            <a:chExt cx="1368426" cy="292100"/>
          </a:xfrm>
        </p:grpSpPr>
        <p:sp>
          <p:nvSpPr>
            <p:cNvPr id="16" name="Freeform 5">
              <a:extLst>
                <a:ext uri="{FF2B5EF4-FFF2-40B4-BE49-F238E27FC236}">
                  <a16:creationId xmlns:a16="http://schemas.microsoft.com/office/drawing/2014/main" id="{79BD915C-5780-477A-9349-44809891368D}"/>
                </a:ext>
              </a:extLst>
            </p:cNvPr>
            <p:cNvSpPr>
              <a:spLocks noEditPoints="1"/>
            </p:cNvSpPr>
            <p:nvPr userDrawn="1"/>
          </p:nvSpPr>
          <p:spPr bwMode="auto">
            <a:xfrm>
              <a:off x="962025" y="631826"/>
              <a:ext cx="989013" cy="19050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7" name="Freeform 6">
              <a:extLst>
                <a:ext uri="{FF2B5EF4-FFF2-40B4-BE49-F238E27FC236}">
                  <a16:creationId xmlns:a16="http://schemas.microsoft.com/office/drawing/2014/main" id="{2BB6142D-7B64-4943-B031-EC343A4B92AF}"/>
                </a:ext>
              </a:extLst>
            </p:cNvPr>
            <p:cNvSpPr>
              <a:spLocks/>
            </p:cNvSpPr>
            <p:nvPr userDrawn="1"/>
          </p:nvSpPr>
          <p:spPr bwMode="auto">
            <a:xfrm>
              <a:off x="582612" y="585788"/>
              <a:ext cx="139700" cy="139700"/>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8" name="Freeform 7">
              <a:extLst>
                <a:ext uri="{FF2B5EF4-FFF2-40B4-BE49-F238E27FC236}">
                  <a16:creationId xmlns:a16="http://schemas.microsoft.com/office/drawing/2014/main" id="{9A055EEE-18D7-4B11-842D-2A5B770786FC}"/>
                </a:ext>
              </a:extLst>
            </p:cNvPr>
            <p:cNvSpPr>
              <a:spLocks/>
            </p:cNvSpPr>
            <p:nvPr userDrawn="1"/>
          </p:nvSpPr>
          <p:spPr bwMode="auto">
            <a:xfrm>
              <a:off x="736600" y="585788"/>
              <a:ext cx="138113" cy="139700"/>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19" name="Freeform 8">
              <a:extLst>
                <a:ext uri="{FF2B5EF4-FFF2-40B4-BE49-F238E27FC236}">
                  <a16:creationId xmlns:a16="http://schemas.microsoft.com/office/drawing/2014/main" id="{5BE22C90-51B7-4ED5-AFD1-8216E3AA6AFD}"/>
                </a:ext>
              </a:extLst>
            </p:cNvPr>
            <p:cNvSpPr>
              <a:spLocks/>
            </p:cNvSpPr>
            <p:nvPr userDrawn="1"/>
          </p:nvSpPr>
          <p:spPr bwMode="auto">
            <a:xfrm>
              <a:off x="582612" y="738188"/>
              <a:ext cx="139700" cy="139700"/>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sp>
          <p:nvSpPr>
            <p:cNvPr id="20" name="Freeform 9">
              <a:extLst>
                <a:ext uri="{FF2B5EF4-FFF2-40B4-BE49-F238E27FC236}">
                  <a16:creationId xmlns:a16="http://schemas.microsoft.com/office/drawing/2014/main" id="{68DFFCB8-A7DB-46A8-8D04-47D289BBBD03}"/>
                </a:ext>
              </a:extLst>
            </p:cNvPr>
            <p:cNvSpPr>
              <a:spLocks/>
            </p:cNvSpPr>
            <p:nvPr userDrawn="1"/>
          </p:nvSpPr>
          <p:spPr bwMode="auto">
            <a:xfrm>
              <a:off x="736600" y="738188"/>
              <a:ext cx="138113" cy="139700"/>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27000">
                      <a:schemeClr val="tx1"/>
                    </a:gs>
                    <a:gs pos="40000">
                      <a:schemeClr val="tx1"/>
                    </a:gs>
                  </a:gsLst>
                  <a:lin ang="600000" scaled="0"/>
                </a:gradFill>
              </a:endParaRPr>
            </a:p>
          </p:txBody>
        </p:sp>
      </p:grpSp>
      <p:sp>
        <p:nvSpPr>
          <p:cNvPr id="23" name="Footer Placeholder 3">
            <a:extLst>
              <a:ext uri="{FF2B5EF4-FFF2-40B4-BE49-F238E27FC236}">
                <a16:creationId xmlns:a16="http://schemas.microsoft.com/office/drawing/2014/main" id="{43C4727B-0ACF-4F9B-922F-017EE9B29A9E}"/>
              </a:ext>
            </a:extLst>
          </p:cNvPr>
          <p:cNvSpPr txBox="1">
            <a:spLocks/>
          </p:cNvSpPr>
          <p:nvPr userDrawn="1"/>
        </p:nvSpPr>
        <p:spPr>
          <a:xfrm>
            <a:off x="515098" y="6244574"/>
            <a:ext cx="4197310" cy="3723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1133" rtl="0" eaLnBrk="1" fontAlgn="auto" latinLnBrk="0" hangingPunct="1">
              <a:lnSpc>
                <a:spcPct val="80000"/>
              </a:lnSpc>
              <a:spcBef>
                <a:spcPct val="20000"/>
              </a:spcBef>
              <a:spcAft>
                <a:spcPts val="0"/>
              </a:spcAft>
              <a:buClrTx/>
              <a:buSzPct val="90000"/>
              <a:buFontTx/>
              <a:buNone/>
              <a:tabLst/>
              <a:defRPr/>
            </a:pPr>
            <a:r>
              <a:rPr kumimoji="0" lang="en-US" sz="102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Microsoft Confidential. </a:t>
            </a:r>
            <a:r>
              <a:rPr kumimoji="0" lang="en-US" sz="1020" b="0" i="0" u="none" strike="noStrike" kern="1200" cap="none" spc="0" normalizeH="0" baseline="0" noProof="0">
                <a:ln>
                  <a:noFill/>
                </a:ln>
                <a:solidFill>
                  <a:schemeClr val="bg2"/>
                </a:solidFill>
                <a:effectLst/>
                <a:uLnTx/>
                <a:uFillTx/>
                <a:latin typeface="Segoe UI" panose="020B0502040204020203" pitchFamily="34" charset="0"/>
                <a:ea typeface="+mn-ea"/>
                <a:cs typeface="Segoe UI" panose="020B0502040204020203" pitchFamily="34" charset="0"/>
              </a:rPr>
              <a:t>For internal use only.</a:t>
            </a:r>
            <a:endParaRPr kumimoji="0" lang="en-US" sz="102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30269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565180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3756599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8187894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189480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5304473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477071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96D7BD-84C8-4F7A-AB2F-C96E01EBE5C4}"/>
              </a:ext>
            </a:extLst>
          </p:cNvPr>
          <p:cNvSpPr/>
          <p:nvPr userDrawn="1"/>
        </p:nvSpPr>
        <p:spPr bwMode="auto">
          <a:xfrm>
            <a:off x="0" y="0"/>
            <a:ext cx="12192000" cy="1574158"/>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88934"/>
            <a:ext cx="11306469" cy="403137"/>
          </a:xfrm>
          <a:prstGeom prst="rect">
            <a:avLst/>
          </a:prstGeom>
        </p:spPr>
        <p:txBody>
          <a:bodyPr wrap="square" lIns="0" tIns="0" rIns="0" bIns="0">
            <a:spAutoFit/>
          </a:bodyPr>
          <a:lstStyle>
            <a:lvl1pPr>
              <a:lnSpc>
                <a:spcPts val="3137"/>
              </a:lnSpc>
              <a:defRPr sz="2745" strike="noStrike">
                <a:gradFill>
                  <a:gsLst>
                    <a:gs pos="0">
                      <a:schemeClr val="bg2"/>
                    </a:gs>
                    <a:gs pos="100000">
                      <a:schemeClr val="bg2"/>
                    </a:gs>
                  </a:gsLst>
                  <a:lin ang="5400000" scaled="1"/>
                </a:gradFill>
              </a:defRPr>
            </a:lvl1pPr>
          </a:lstStyle>
          <a:p>
            <a:r>
              <a:rPr lang="en-US"/>
              <a:t>Title</a:t>
            </a:r>
          </a:p>
        </p:txBody>
      </p:sp>
      <p:sp>
        <p:nvSpPr>
          <p:cNvPr id="5" name="Text Placeholder 4">
            <a:extLst>
              <a:ext uri="{FF2B5EF4-FFF2-40B4-BE49-F238E27FC236}">
                <a16:creationId xmlns:a16="http://schemas.microsoft.com/office/drawing/2014/main" id="{2FC3C978-521B-4ECC-9C20-C23A539281F0}"/>
              </a:ext>
            </a:extLst>
          </p:cNvPr>
          <p:cNvSpPr>
            <a:spLocks noGrp="1"/>
          </p:cNvSpPr>
          <p:nvPr>
            <p:ph type="body" sz="quarter" idx="10" hasCustomPrompt="1"/>
          </p:nvPr>
        </p:nvSpPr>
        <p:spPr>
          <a:xfrm>
            <a:off x="455613" y="789971"/>
            <a:ext cx="11306175" cy="276999"/>
          </a:xfrm>
        </p:spPr>
        <p:txBody>
          <a:bodyPr vert="horz" wrap="square" lIns="0" tIns="0" rIns="146304" bIns="0" rtlCol="0" anchor="t" anchorCtr="0">
            <a:noAutofit/>
          </a:bodyPr>
          <a:lstStyle>
            <a:lvl1pPr>
              <a:lnSpc>
                <a:spcPct val="100000"/>
              </a:lnSpc>
              <a:defRPr lang="en-US" sz="2000" b="0" strike="noStrike" kern="1200" cap="none" spc="-49" baseline="0" dirty="0">
                <a:ln w="3175">
                  <a:noFill/>
                </a:ln>
                <a:gradFill>
                  <a:gsLst>
                    <a:gs pos="0">
                      <a:srgbClr val="D59DFF"/>
                    </a:gs>
                    <a:gs pos="100000">
                      <a:srgbClr val="D59DFF"/>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Subtitle text</a:t>
            </a:r>
          </a:p>
        </p:txBody>
      </p:sp>
      <p:sp>
        <p:nvSpPr>
          <p:cNvPr id="6" name="Footer Placeholder 3">
            <a:extLst>
              <a:ext uri="{FF2B5EF4-FFF2-40B4-BE49-F238E27FC236}">
                <a16:creationId xmlns:a16="http://schemas.microsoft.com/office/drawing/2014/main" id="{610B5FF1-4CBD-4D44-B6AD-ADBB2D4CA1BF}"/>
              </a:ext>
            </a:extLst>
          </p:cNvPr>
          <p:cNvSpPr txBox="1">
            <a:spLocks/>
          </p:cNvSpPr>
          <p:nvPr userDrawn="1"/>
        </p:nvSpPr>
        <p:spPr>
          <a:xfrm>
            <a:off x="455995" y="6244574"/>
            <a:ext cx="4197310" cy="3723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1133" rtl="0" eaLnBrk="1" fontAlgn="auto" latinLnBrk="0" hangingPunct="1">
              <a:lnSpc>
                <a:spcPct val="80000"/>
              </a:lnSpc>
              <a:spcBef>
                <a:spcPct val="20000"/>
              </a:spcBef>
              <a:spcAft>
                <a:spcPts val="0"/>
              </a:spcAft>
              <a:buClrTx/>
              <a:buSzPct val="90000"/>
              <a:buFontTx/>
              <a:buNone/>
              <a:tabLst/>
              <a:defRPr/>
            </a:pPr>
            <a:r>
              <a:rPr kumimoji="0" lang="en-US" sz="1020" b="0" i="0" u="none" strike="noStrike" kern="120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Microsoft Confidential. For internal use only.</a:t>
            </a:r>
          </a:p>
        </p:txBody>
      </p:sp>
    </p:spTree>
    <p:extLst>
      <p:ext uri="{BB962C8B-B14F-4D97-AF65-F5344CB8AC3E}">
        <p14:creationId xmlns:p14="http://schemas.microsoft.com/office/powerpoint/2010/main" val="30608601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5" name="Picture 4" descr="Chart, treemap chart&#10;&#10;Description automatically generated">
            <a:extLst>
              <a:ext uri="{FF2B5EF4-FFF2-40B4-BE49-F238E27FC236}">
                <a16:creationId xmlns:a16="http://schemas.microsoft.com/office/drawing/2014/main" id="{BFDB6467-D3B8-469E-AA45-B1351E1F2D11}"/>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284457" y="3051494"/>
            <a:ext cx="6858000" cy="755019"/>
          </a:xfrm>
          <a:prstGeom prst="rect">
            <a:avLst/>
          </a:prstGeom>
        </p:spPr>
      </p:pic>
    </p:spTree>
    <p:extLst>
      <p:ext uri="{BB962C8B-B14F-4D97-AF65-F5344CB8AC3E}">
        <p14:creationId xmlns:p14="http://schemas.microsoft.com/office/powerpoint/2010/main" val="36023405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80" r:id="rId10"/>
    <p:sldLayoutId id="2147483681" r:id="rId11"/>
    <p:sldLayoutId id="2147483682"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SMC-CPartnerReferralGuidance"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microsoft.sharepoint.com/:p:/r/teams/Commercial-Licensing/_layouts/15/Doc.aspx?sourcedoc=%7B87D923BF-D050-441E-B5B2-10178C8836B0%7D&amp;file=Azure-policy-and-transition-guidance--two-pager-.pptx&amp;action=edit&amp;mobileredirect=true&amp;cid=9c991854-1a81-4b94-8ccd-5303dfcac464" TargetMode="External"/><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hyperlink" Target="https://ocpinsights.microsoft.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icrosoft.sharepoint.com/teams/IncentiveCompensationGuide/SitePages/Incentive%20Programs/FY21/CSP12XGrossup.aspx" TargetMode="External"/><Relationship Id="rId7" Type="http://schemas.openxmlformats.org/officeDocument/2006/relationships/hyperlink" Target="https://microsoft.sharepoint.com/teams/CoSellHub" TargetMode="External"/><Relationship Id="rId2" Type="http://schemas.openxmlformats.org/officeDocument/2006/relationships/hyperlink" Target="https://microsoft.sharepoint.com/teams/Commercial-Licensing/SitePages/Cloud-services-purchasing-guidance.aspx" TargetMode="External"/><Relationship Id="rId1" Type="http://schemas.openxmlformats.org/officeDocument/2006/relationships/slideLayout" Target="../slideLayouts/slideLayout16.xml"/><Relationship Id="rId6" Type="http://schemas.openxmlformats.org/officeDocument/2006/relationships/hyperlink" Target="https://www.microsoft.com/en-us/solution-providers/home" TargetMode="External"/><Relationship Id="rId5" Type="http://schemas.openxmlformats.org/officeDocument/2006/relationships/hyperlink" Target="https://microsoft.sharepoint.com/teams/Commercial-Licensing/Shared%20Documents/Forms/AllItems.aspx?id=%2Fteams%2FCommercial%2DLicensing%2FShared%20Documents%2FPartner%20Programs%2FOnline%20Services%20%2D%20Comparing%20CSP%20and%20the%20EA%2Epdf&amp;parent=%2Fteams%2FCommercial%2DLicensing%2FShared%20Documents%2FPartner%20Programs" TargetMode="External"/><Relationship Id="rId4" Type="http://schemas.openxmlformats.org/officeDocument/2006/relationships/hyperlink" Target="https://microsoft.sharepoint.com/:p:/r/teams/Commercial-Licensing/_layouts/15/Doc.aspx?sourcedoc=%7BE7B1AAEF-39FC-4516-936C-A4BD5ACD40A5%7D&amp;file=Purchasing%20motions%20for%20Microsoft%20cloud%20products.pptx&amp;action=edit&amp;mobileredirect=tru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sharepoint.com/teams/Commercial-Licensing/SitePages/Cloud-services-purchasing-guidance.aspx" TargetMode="External"/><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11.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 Id="rId9" Type="http://schemas.openxmlformats.org/officeDocument/2006/relationships/slide" Target="slide1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artner-center/manage-co-sell-opportunities" TargetMode="External"/><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hyperlink" Target="https://microsoft.sharepoint.com/:p:/t/CoSellHub/EXpGyw70FR5PukPyBJP4vRoB0oSgcwgjfvQ5xVTQrDw9bw?e=LNaykp"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hyperlink" Target="https://microsoft.sharepoint.com/teams/Commercial-Licensing/SitePages/Cloud-services-purchasing-guidance.aspx"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B442B-49C7-41B3-8638-5713585779AC}"/>
              </a:ext>
            </a:extLst>
          </p:cNvPr>
          <p:cNvSpPr>
            <a:spLocks noGrp="1"/>
          </p:cNvSpPr>
          <p:nvPr>
            <p:ph type="title"/>
          </p:nvPr>
        </p:nvSpPr>
        <p:spPr>
          <a:xfrm>
            <a:off x="584200" y="1539384"/>
            <a:ext cx="6603181" cy="1994392"/>
          </a:xfrm>
        </p:spPr>
        <p:txBody>
          <a:bodyPr/>
          <a:lstStyle/>
          <a:p>
            <a:r>
              <a:rPr lang="en-US"/>
              <a:t>Cloud Solution Provider deals in managed accounts  – </a:t>
            </a:r>
            <a:br>
              <a:rPr lang="en-US"/>
            </a:br>
            <a:r>
              <a:rPr lang="en-US"/>
              <a:t>your role as a Microsoft sales representative</a:t>
            </a:r>
          </a:p>
        </p:txBody>
      </p:sp>
      <p:sp>
        <p:nvSpPr>
          <p:cNvPr id="4" name="Text Placeholder 3">
            <a:extLst>
              <a:ext uri="{FF2B5EF4-FFF2-40B4-BE49-F238E27FC236}">
                <a16:creationId xmlns:a16="http://schemas.microsoft.com/office/drawing/2014/main" id="{B54D3EC8-4002-4CE4-9922-07D62926D1E4}"/>
              </a:ext>
            </a:extLst>
          </p:cNvPr>
          <p:cNvSpPr>
            <a:spLocks noGrp="1"/>
          </p:cNvSpPr>
          <p:nvPr>
            <p:ph type="body" sz="quarter" idx="12"/>
          </p:nvPr>
        </p:nvSpPr>
        <p:spPr/>
        <p:txBody>
          <a:bodyPr/>
          <a:lstStyle/>
          <a:p>
            <a:r>
              <a:rPr lang="en-US"/>
              <a:t>May 2022</a:t>
            </a:r>
          </a:p>
        </p:txBody>
      </p:sp>
    </p:spTree>
    <p:extLst>
      <p:ext uri="{BB962C8B-B14F-4D97-AF65-F5344CB8AC3E}">
        <p14:creationId xmlns:p14="http://schemas.microsoft.com/office/powerpoint/2010/main" val="406163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D2B2AF-DAD9-499C-858C-DB08252428DB}"/>
              </a:ext>
            </a:extLst>
          </p:cNvPr>
          <p:cNvSpPr>
            <a:spLocks noGrp="1"/>
          </p:cNvSpPr>
          <p:nvPr>
            <p:ph type="title"/>
          </p:nvPr>
        </p:nvSpPr>
        <p:spPr/>
        <p:txBody>
          <a:bodyPr/>
          <a:lstStyle/>
          <a:p>
            <a:r>
              <a:rPr lang="en-US"/>
              <a:t>Scenario 7</a:t>
            </a:r>
          </a:p>
        </p:txBody>
      </p:sp>
      <p:sp>
        <p:nvSpPr>
          <p:cNvPr id="6" name="Text Placeholder 5">
            <a:extLst>
              <a:ext uri="{FF2B5EF4-FFF2-40B4-BE49-F238E27FC236}">
                <a16:creationId xmlns:a16="http://schemas.microsoft.com/office/drawing/2014/main" id="{E1EA4895-F720-4772-B570-83DABE9ED074}"/>
              </a:ext>
            </a:extLst>
          </p:cNvPr>
          <p:cNvSpPr>
            <a:spLocks noGrp="1"/>
          </p:cNvSpPr>
          <p:nvPr>
            <p:ph type="body" sz="quarter" idx="10"/>
          </p:nvPr>
        </p:nvSpPr>
        <p:spPr/>
        <p:txBody>
          <a:bodyPr anchor="t" anchorCtr="0">
            <a:noAutofit/>
          </a:bodyPr>
          <a:lstStyle/>
          <a:p>
            <a:pPr>
              <a:lnSpc>
                <a:spcPct val="90000"/>
              </a:lnSpc>
            </a:pPr>
            <a:r>
              <a:rPr lang="en-US"/>
              <a:t>Customer needs to change from current partner to another partner selling through CSP</a:t>
            </a:r>
          </a:p>
        </p:txBody>
      </p:sp>
      <p:sp>
        <p:nvSpPr>
          <p:cNvPr id="9" name="Rectangle 8">
            <a:extLst>
              <a:ext uri="{FF2B5EF4-FFF2-40B4-BE49-F238E27FC236}">
                <a16:creationId xmlns:a16="http://schemas.microsoft.com/office/drawing/2014/main" id="{887EC613-5862-47F9-855A-4B964E36F503}"/>
              </a:ext>
            </a:extLst>
          </p:cNvPr>
          <p:cNvSpPr/>
          <p:nvPr/>
        </p:nvSpPr>
        <p:spPr bwMode="auto">
          <a:xfrm>
            <a:off x="455614" y="1769664"/>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008575"/>
                    </a:gs>
                    <a:gs pos="100000">
                      <a:srgbClr val="008575"/>
                    </a:gs>
                  </a:gsLst>
                  <a:lin ang="5400000" scaled="0"/>
                </a:gradFill>
                <a:latin typeface="+mj-lt"/>
                <a:cs typeface="Segoe UI" pitchFamily="34" charset="0"/>
              </a:rPr>
              <a:t>What does the </a:t>
            </a:r>
            <a:br>
              <a:rPr lang="en-US" sz="1400">
                <a:gradFill>
                  <a:gsLst>
                    <a:gs pos="1000">
                      <a:srgbClr val="008575"/>
                    </a:gs>
                    <a:gs pos="100000">
                      <a:srgbClr val="008575"/>
                    </a:gs>
                  </a:gsLst>
                  <a:lin ang="5400000" scaled="0"/>
                </a:gradFill>
                <a:latin typeface="+mj-lt"/>
                <a:cs typeface="Segoe UI" pitchFamily="34" charset="0"/>
              </a:rPr>
            </a:br>
            <a:r>
              <a:rPr lang="en-US" sz="1400">
                <a:gradFill>
                  <a:gsLst>
                    <a:gs pos="1000">
                      <a:srgbClr val="008575"/>
                    </a:gs>
                    <a:gs pos="100000">
                      <a:srgbClr val="008575"/>
                    </a:gs>
                  </a:gsLst>
                  <a:lin ang="5400000" scaled="0"/>
                </a:gradFill>
                <a:latin typeface="+mj-lt"/>
                <a:cs typeface="Segoe UI" pitchFamily="34" charset="0"/>
              </a:rPr>
              <a:t>partner do?</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Partner to partner transition in CSP is supported by tools for Azure customers on </a:t>
            </a:r>
            <a:br>
              <a:rPr lang="en-US" sz="1200">
                <a:gradFill>
                  <a:gsLst>
                    <a:gs pos="1000">
                      <a:schemeClr val="tx1"/>
                    </a:gs>
                    <a:gs pos="100000">
                      <a:schemeClr val="tx1"/>
                    </a:gs>
                  </a:gsLst>
                  <a:lin ang="5400000" scaled="0"/>
                </a:gradFill>
                <a:cs typeface="Segoe UI" pitchFamily="34" charset="0"/>
              </a:rPr>
            </a:br>
            <a:r>
              <a:rPr lang="en-US" sz="1200">
                <a:gradFill>
                  <a:gsLst>
                    <a:gs pos="1000">
                      <a:schemeClr val="tx1"/>
                    </a:gs>
                    <a:gs pos="100000">
                      <a:schemeClr val="tx1"/>
                    </a:gs>
                  </a:gsLst>
                  <a:lin ang="5400000" scaled="0"/>
                </a:gradFill>
                <a:cs typeface="Segoe UI" pitchFamily="34" charset="0"/>
              </a:rPr>
              <a:t>new commerce.</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Contact support to help with the transition if transition tools do not exist.</a:t>
            </a:r>
          </a:p>
        </p:txBody>
      </p:sp>
      <p:sp>
        <p:nvSpPr>
          <p:cNvPr id="10" name="Rectangle 9">
            <a:extLst>
              <a:ext uri="{FF2B5EF4-FFF2-40B4-BE49-F238E27FC236}">
                <a16:creationId xmlns:a16="http://schemas.microsoft.com/office/drawing/2014/main" id="{D1CA53FF-6F4C-4B20-A383-C96DAA56046D}"/>
              </a:ext>
            </a:extLst>
          </p:cNvPr>
          <p:cNvSpPr/>
          <p:nvPr/>
        </p:nvSpPr>
        <p:spPr bwMode="auto">
          <a:xfrm>
            <a:off x="2966804" y="1769663"/>
            <a:ext cx="6283795"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008575"/>
                    </a:gs>
                    <a:gs pos="100000">
                      <a:srgbClr val="008575"/>
                    </a:gs>
                  </a:gsLst>
                  <a:lin ang="5400000" scaled="0"/>
                </a:gradFill>
                <a:latin typeface="+mj-lt"/>
                <a:cs typeface="Segoe UI" pitchFamily="34" charset="0"/>
              </a:rPr>
              <a:t>What should the seller do?</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Direct the customer to their current or future partner to get the information needed to perform the process. </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Provide partner options under standard process described here: </a:t>
            </a:r>
            <a:br>
              <a:rPr lang="en-US" sz="1200">
                <a:gradFill>
                  <a:gsLst>
                    <a:gs pos="1000">
                      <a:schemeClr val="tx1"/>
                    </a:gs>
                    <a:gs pos="100000">
                      <a:schemeClr val="tx1"/>
                    </a:gs>
                  </a:gsLst>
                  <a:lin ang="5400000" scaled="0"/>
                </a:gradFill>
                <a:cs typeface="Segoe UI" pitchFamily="34" charset="0"/>
              </a:rPr>
            </a:br>
            <a:r>
              <a:rPr lang="en-US" sz="1200">
                <a:gradFill>
                  <a:gsLst>
                    <a:gs pos="1000">
                      <a:schemeClr val="tx1"/>
                    </a:gs>
                    <a:gs pos="100000">
                      <a:schemeClr val="tx1"/>
                    </a:gs>
                  </a:gsLst>
                  <a:lin ang="5400000" scaled="0"/>
                </a:gradFill>
                <a:cs typeface="Segoe UI" pitchFamily="34" charset="0"/>
                <a:hlinkClick r:id="rId2"/>
              </a:rPr>
              <a:t>https://aka.ms/SMC-CPartnerReferralGuidance</a:t>
            </a:r>
            <a:endParaRPr lang="en-US" sz="1200">
              <a:gradFill>
                <a:gsLst>
                  <a:gs pos="1000">
                    <a:schemeClr val="tx1"/>
                  </a:gs>
                  <a:gs pos="100000">
                    <a:schemeClr val="tx1"/>
                  </a:gs>
                </a:gsLst>
                <a:lin ang="5400000" scaled="0"/>
              </a:gradFill>
              <a:cs typeface="Segoe UI" pitchFamily="34" charset="0"/>
            </a:endParaRP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You will not play significant role in execution.</a:t>
            </a:r>
          </a:p>
          <a:p>
            <a:pPr defTabSz="932472" fontAlgn="base">
              <a:lnSpc>
                <a:spcPct val="90000"/>
              </a:lnSpc>
              <a:spcBef>
                <a:spcPct val="0"/>
              </a:spcBef>
              <a:spcAft>
                <a:spcPts val="1200"/>
              </a:spcAft>
            </a:pP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7F4E01D1-1DEF-4DC5-9EA7-4D5D052D406C}"/>
              </a:ext>
            </a:extLst>
          </p:cNvPr>
          <p:cNvSpPr/>
          <p:nvPr/>
        </p:nvSpPr>
        <p:spPr bwMode="auto">
          <a:xfrm>
            <a:off x="9410842" y="1769663"/>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008575"/>
                    </a:gs>
                    <a:gs pos="100000">
                      <a:srgbClr val="008575"/>
                    </a:gs>
                  </a:gsLst>
                  <a:lin ang="5400000" scaled="0"/>
                </a:gradFill>
                <a:latin typeface="+mj-lt"/>
                <a:cs typeface="Segoe UI" pitchFamily="34" charset="0"/>
              </a:rPr>
              <a:t>What should the </a:t>
            </a:r>
            <a:br>
              <a:rPr lang="en-US" sz="1400">
                <a:gradFill>
                  <a:gsLst>
                    <a:gs pos="1000">
                      <a:srgbClr val="008575"/>
                    </a:gs>
                    <a:gs pos="100000">
                      <a:srgbClr val="008575"/>
                    </a:gs>
                  </a:gsLst>
                  <a:lin ang="5400000" scaled="0"/>
                </a:gradFill>
                <a:latin typeface="+mj-lt"/>
                <a:cs typeface="Segoe UI" pitchFamily="34" charset="0"/>
              </a:rPr>
            </a:br>
            <a:r>
              <a:rPr lang="en-US" sz="1400">
                <a:gradFill>
                  <a:gsLst>
                    <a:gs pos="1000">
                      <a:srgbClr val="008575"/>
                    </a:gs>
                    <a:gs pos="100000">
                      <a:srgbClr val="008575"/>
                    </a:gs>
                  </a:gsLst>
                  <a:lin ang="5400000" scaled="0"/>
                </a:gradFill>
                <a:latin typeface="+mj-lt"/>
                <a:cs typeface="Segoe UI" pitchFamily="34" charset="0"/>
              </a:rPr>
              <a:t>seller mindset be?</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This is a choice between </a:t>
            </a:r>
            <a:br>
              <a:rPr lang="en-US" sz="1200">
                <a:gradFill>
                  <a:gsLst>
                    <a:gs pos="1000">
                      <a:schemeClr val="tx1"/>
                    </a:gs>
                    <a:gs pos="100000">
                      <a:schemeClr val="tx1"/>
                    </a:gs>
                  </a:gsLst>
                  <a:lin ang="5400000" scaled="0"/>
                </a:gradFill>
                <a:cs typeface="Segoe UI" pitchFamily="34" charset="0"/>
              </a:rPr>
            </a:br>
            <a:r>
              <a:rPr lang="en-US" sz="1200">
                <a:gradFill>
                  <a:gsLst>
                    <a:gs pos="1000">
                      <a:schemeClr val="tx1"/>
                    </a:gs>
                    <a:gs pos="100000">
                      <a:schemeClr val="tx1"/>
                    </a:gs>
                  </a:gsLst>
                  <a:lin ang="5400000" scaled="0"/>
                </a:gradFill>
                <a:cs typeface="Segoe UI" pitchFamily="34" charset="0"/>
              </a:rPr>
              <a:t>the customer and </a:t>
            </a:r>
            <a:br>
              <a:rPr lang="en-US" sz="1200">
                <a:gradFill>
                  <a:gsLst>
                    <a:gs pos="1000">
                      <a:schemeClr val="tx1"/>
                    </a:gs>
                    <a:gs pos="100000">
                      <a:schemeClr val="tx1"/>
                    </a:gs>
                  </a:gsLst>
                  <a:lin ang="5400000" scaled="0"/>
                </a:gradFill>
                <a:cs typeface="Segoe UI" pitchFamily="34" charset="0"/>
              </a:rPr>
            </a:br>
            <a:r>
              <a:rPr lang="en-US" sz="1200">
                <a:gradFill>
                  <a:gsLst>
                    <a:gs pos="1000">
                      <a:schemeClr val="tx1"/>
                    </a:gs>
                    <a:gs pos="100000">
                      <a:schemeClr val="tx1"/>
                    </a:gs>
                  </a:gsLst>
                  <a:lin ang="5400000" scaled="0"/>
                </a:gradFill>
                <a:cs typeface="Segoe UI" pitchFamily="34" charset="0"/>
              </a:rPr>
              <a:t>partners—don’t attempt </a:t>
            </a:r>
            <a:br>
              <a:rPr lang="en-US" sz="1200">
                <a:gradFill>
                  <a:gsLst>
                    <a:gs pos="1000">
                      <a:schemeClr val="tx1"/>
                    </a:gs>
                    <a:gs pos="100000">
                      <a:schemeClr val="tx1"/>
                    </a:gs>
                  </a:gsLst>
                  <a:lin ang="5400000" scaled="0"/>
                </a:gradFill>
                <a:cs typeface="Segoe UI" pitchFamily="34" charset="0"/>
              </a:rPr>
            </a:br>
            <a:r>
              <a:rPr lang="en-US" sz="1200">
                <a:gradFill>
                  <a:gsLst>
                    <a:gs pos="1000">
                      <a:schemeClr val="tx1"/>
                    </a:gs>
                    <a:gs pos="100000">
                      <a:schemeClr val="tx1"/>
                    </a:gs>
                  </a:gsLst>
                  <a:lin ang="5400000" scaled="0"/>
                </a:gradFill>
                <a:cs typeface="Segoe UI" pitchFamily="34" charset="0"/>
              </a:rPr>
              <a:t>to play a significant operational role here.</a:t>
            </a:r>
          </a:p>
        </p:txBody>
      </p:sp>
      <p:grpSp>
        <p:nvGrpSpPr>
          <p:cNvPr id="16" name="Group 4">
            <a:extLst>
              <a:ext uri="{FF2B5EF4-FFF2-40B4-BE49-F238E27FC236}">
                <a16:creationId xmlns:a16="http://schemas.microsoft.com/office/drawing/2014/main" id="{644632B7-CCE6-4C5E-B75A-2DB919A145BF}"/>
              </a:ext>
            </a:extLst>
          </p:cNvPr>
          <p:cNvGrpSpPr>
            <a:grpSpLocks noChangeAspect="1"/>
          </p:cNvGrpSpPr>
          <p:nvPr/>
        </p:nvGrpSpPr>
        <p:grpSpPr bwMode="auto">
          <a:xfrm>
            <a:off x="2291787" y="1904732"/>
            <a:ext cx="362748" cy="348320"/>
            <a:chOff x="5891" y="3313"/>
            <a:chExt cx="352" cy="338"/>
          </a:xfrm>
        </p:grpSpPr>
        <p:sp>
          <p:nvSpPr>
            <p:cNvPr id="17" name="Freeform 5">
              <a:extLst>
                <a:ext uri="{FF2B5EF4-FFF2-40B4-BE49-F238E27FC236}">
                  <a16:creationId xmlns:a16="http://schemas.microsoft.com/office/drawing/2014/main" id="{8E3E3F90-6878-42EC-BE52-DCD88673EB7F}"/>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rgbClr val="008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8" name="Freeform 6">
              <a:extLst>
                <a:ext uri="{FF2B5EF4-FFF2-40B4-BE49-F238E27FC236}">
                  <a16:creationId xmlns:a16="http://schemas.microsoft.com/office/drawing/2014/main" id="{75CA70C6-6A64-47D3-BCAA-77641B7F93E1}"/>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9" name="Freeform 7">
              <a:extLst>
                <a:ext uri="{FF2B5EF4-FFF2-40B4-BE49-F238E27FC236}">
                  <a16:creationId xmlns:a16="http://schemas.microsoft.com/office/drawing/2014/main" id="{C58CEBC0-63F6-4B16-AA4F-1BB766DDCED8}"/>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0" name="Freeform 8">
              <a:extLst>
                <a:ext uri="{FF2B5EF4-FFF2-40B4-BE49-F238E27FC236}">
                  <a16:creationId xmlns:a16="http://schemas.microsoft.com/office/drawing/2014/main" id="{3DBB4D36-EA09-47BC-A314-D67ED3ABA3AA}"/>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1" name="Freeform 9">
              <a:extLst>
                <a:ext uri="{FF2B5EF4-FFF2-40B4-BE49-F238E27FC236}">
                  <a16:creationId xmlns:a16="http://schemas.microsoft.com/office/drawing/2014/main" id="{7F0CDF90-8F1A-4841-AA41-C9C55C317A20}"/>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2" name="Freeform 10">
              <a:extLst>
                <a:ext uri="{FF2B5EF4-FFF2-40B4-BE49-F238E27FC236}">
                  <a16:creationId xmlns:a16="http://schemas.microsoft.com/office/drawing/2014/main" id="{E9112A24-0C26-4E23-8579-5782C56BFEED}"/>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23" name="Group 4">
            <a:extLst>
              <a:ext uri="{FF2B5EF4-FFF2-40B4-BE49-F238E27FC236}">
                <a16:creationId xmlns:a16="http://schemas.microsoft.com/office/drawing/2014/main" id="{EC090188-FB3F-43F3-92A0-4C9F2271CA15}"/>
              </a:ext>
            </a:extLst>
          </p:cNvPr>
          <p:cNvGrpSpPr>
            <a:grpSpLocks noChangeAspect="1"/>
          </p:cNvGrpSpPr>
          <p:nvPr/>
        </p:nvGrpSpPr>
        <p:grpSpPr bwMode="auto">
          <a:xfrm>
            <a:off x="8750300" y="1892563"/>
            <a:ext cx="371475" cy="371475"/>
            <a:chOff x="5512" y="1163"/>
            <a:chExt cx="234" cy="234"/>
          </a:xfrm>
        </p:grpSpPr>
        <p:sp>
          <p:nvSpPr>
            <p:cNvPr id="24" name="AutoShape 3">
              <a:extLst>
                <a:ext uri="{FF2B5EF4-FFF2-40B4-BE49-F238E27FC236}">
                  <a16:creationId xmlns:a16="http://schemas.microsoft.com/office/drawing/2014/main" id="{67EE4C0B-6EFE-4F21-B0FC-9C5C197B9805}"/>
                </a:ext>
              </a:extLst>
            </p:cNvPr>
            <p:cNvSpPr>
              <a:spLocks noChangeAspect="1" noChangeArrowheads="1" noTextEdit="1"/>
            </p:cNvSpPr>
            <p:nvPr/>
          </p:nvSpPr>
          <p:spPr bwMode="auto">
            <a:xfrm>
              <a:off x="5512" y="1163"/>
              <a:ext cx="234"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5">
              <a:extLst>
                <a:ext uri="{FF2B5EF4-FFF2-40B4-BE49-F238E27FC236}">
                  <a16:creationId xmlns:a16="http://schemas.microsoft.com/office/drawing/2014/main" id="{00F36B7E-1AA8-4ABC-A4F4-79F436AF186E}"/>
                </a:ext>
              </a:extLst>
            </p:cNvPr>
            <p:cNvSpPr>
              <a:spLocks/>
            </p:cNvSpPr>
            <p:nvPr/>
          </p:nvSpPr>
          <p:spPr bwMode="auto">
            <a:xfrm>
              <a:off x="5618" y="1236"/>
              <a:ext cx="68" cy="45"/>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65918E60-3875-4989-9EBB-6DD4F6E575D6}"/>
                </a:ext>
              </a:extLst>
            </p:cNvPr>
            <p:cNvSpPr>
              <a:spLocks/>
            </p:cNvSpPr>
            <p:nvPr/>
          </p:nvSpPr>
          <p:spPr bwMode="auto">
            <a:xfrm>
              <a:off x="5565" y="1161"/>
              <a:ext cx="151" cy="143"/>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1E19EE23-0DA1-4EF3-8913-CB7D39CFACB5}"/>
                </a:ext>
              </a:extLst>
            </p:cNvPr>
            <p:cNvSpPr>
              <a:spLocks/>
            </p:cNvSpPr>
            <p:nvPr/>
          </p:nvSpPr>
          <p:spPr bwMode="auto">
            <a:xfrm>
              <a:off x="5529" y="1319"/>
              <a:ext cx="207" cy="83"/>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D4C6972B-1B34-4C63-B091-958AF71BD9BF}"/>
                </a:ext>
              </a:extLst>
            </p:cNvPr>
            <p:cNvSpPr>
              <a:spLocks/>
            </p:cNvSpPr>
            <p:nvPr/>
          </p:nvSpPr>
          <p:spPr bwMode="auto">
            <a:xfrm>
              <a:off x="5618" y="1236"/>
              <a:ext cx="68" cy="4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0085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11">
            <a:extLst>
              <a:ext uri="{FF2B5EF4-FFF2-40B4-BE49-F238E27FC236}">
                <a16:creationId xmlns:a16="http://schemas.microsoft.com/office/drawing/2014/main" id="{B5F0F6E5-E200-41AC-BF15-7B0D24CA067D}"/>
              </a:ext>
            </a:extLst>
          </p:cNvPr>
          <p:cNvGrpSpPr>
            <a:grpSpLocks noChangeAspect="1"/>
          </p:cNvGrpSpPr>
          <p:nvPr/>
        </p:nvGrpSpPr>
        <p:grpSpPr bwMode="auto">
          <a:xfrm>
            <a:off x="11291888" y="1886213"/>
            <a:ext cx="385762" cy="385762"/>
            <a:chOff x="7113" y="1159"/>
            <a:chExt cx="243" cy="243"/>
          </a:xfrm>
        </p:grpSpPr>
        <p:sp>
          <p:nvSpPr>
            <p:cNvPr id="39" name="AutoShape 10">
              <a:extLst>
                <a:ext uri="{FF2B5EF4-FFF2-40B4-BE49-F238E27FC236}">
                  <a16:creationId xmlns:a16="http://schemas.microsoft.com/office/drawing/2014/main" id="{D8D83CD2-CF01-405C-A823-B1D63FEE2E9A}"/>
                </a:ext>
              </a:extLst>
            </p:cNvPr>
            <p:cNvSpPr>
              <a:spLocks noChangeAspect="1" noChangeArrowheads="1" noTextEdit="1"/>
            </p:cNvSpPr>
            <p:nvPr/>
          </p:nvSpPr>
          <p:spPr bwMode="auto">
            <a:xfrm>
              <a:off x="7113" y="1159"/>
              <a:ext cx="243" cy="2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2">
              <a:extLst>
                <a:ext uri="{FF2B5EF4-FFF2-40B4-BE49-F238E27FC236}">
                  <a16:creationId xmlns:a16="http://schemas.microsoft.com/office/drawing/2014/main" id="{10FC508F-944B-419A-A471-CDB99669F214}"/>
                </a:ext>
              </a:extLst>
            </p:cNvPr>
            <p:cNvSpPr>
              <a:spLocks/>
            </p:cNvSpPr>
            <p:nvPr/>
          </p:nvSpPr>
          <p:spPr bwMode="auto">
            <a:xfrm>
              <a:off x="7168" y="1172"/>
              <a:ext cx="141" cy="173"/>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3">
              <a:extLst>
                <a:ext uri="{FF2B5EF4-FFF2-40B4-BE49-F238E27FC236}">
                  <a16:creationId xmlns:a16="http://schemas.microsoft.com/office/drawing/2014/main" id="{54FE5267-196A-4879-BFEE-AC3E61DD42F2}"/>
                </a:ext>
              </a:extLst>
            </p:cNvPr>
            <p:cNvSpPr>
              <a:spLocks/>
            </p:cNvSpPr>
            <p:nvPr/>
          </p:nvSpPr>
          <p:spPr bwMode="auto">
            <a:xfrm>
              <a:off x="7215" y="1361"/>
              <a:ext cx="47" cy="31"/>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rgbClr val="0085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772928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D2B2AF-DAD9-499C-858C-DB08252428DB}"/>
              </a:ext>
            </a:extLst>
          </p:cNvPr>
          <p:cNvSpPr>
            <a:spLocks noGrp="1"/>
          </p:cNvSpPr>
          <p:nvPr>
            <p:ph type="title"/>
          </p:nvPr>
        </p:nvSpPr>
        <p:spPr/>
        <p:txBody>
          <a:bodyPr/>
          <a:lstStyle/>
          <a:p>
            <a:r>
              <a:rPr lang="en-US"/>
              <a:t>Scenario 8</a:t>
            </a:r>
          </a:p>
        </p:txBody>
      </p:sp>
      <p:sp>
        <p:nvSpPr>
          <p:cNvPr id="6" name="Text Placeholder 5">
            <a:extLst>
              <a:ext uri="{FF2B5EF4-FFF2-40B4-BE49-F238E27FC236}">
                <a16:creationId xmlns:a16="http://schemas.microsoft.com/office/drawing/2014/main" id="{E1EA4895-F720-4772-B570-83DABE9ED074}"/>
              </a:ext>
            </a:extLst>
          </p:cNvPr>
          <p:cNvSpPr>
            <a:spLocks noGrp="1"/>
          </p:cNvSpPr>
          <p:nvPr>
            <p:ph type="body" sz="quarter" idx="10"/>
          </p:nvPr>
        </p:nvSpPr>
        <p:spPr/>
        <p:txBody>
          <a:bodyPr anchor="t" anchorCtr="0">
            <a:noAutofit/>
          </a:bodyPr>
          <a:lstStyle/>
          <a:p>
            <a:pPr>
              <a:lnSpc>
                <a:spcPct val="90000"/>
              </a:lnSpc>
            </a:pPr>
            <a:r>
              <a:rPr lang="en-US"/>
              <a:t>Customer wants to migrate from CSP to EA or an MCA through their account team (direct markets)</a:t>
            </a:r>
          </a:p>
        </p:txBody>
      </p:sp>
      <p:sp>
        <p:nvSpPr>
          <p:cNvPr id="9" name="Rectangle 8">
            <a:extLst>
              <a:ext uri="{FF2B5EF4-FFF2-40B4-BE49-F238E27FC236}">
                <a16:creationId xmlns:a16="http://schemas.microsoft.com/office/drawing/2014/main" id="{887EC613-5862-47F9-855A-4B964E36F503}"/>
              </a:ext>
            </a:extLst>
          </p:cNvPr>
          <p:cNvSpPr/>
          <p:nvPr/>
        </p:nvSpPr>
        <p:spPr bwMode="auto">
          <a:xfrm>
            <a:off x="455614" y="1769664"/>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107C10"/>
                    </a:gs>
                    <a:gs pos="100000">
                      <a:srgbClr val="107C10"/>
                    </a:gs>
                  </a:gsLst>
                  <a:lin ang="5400000" scaled="0"/>
                </a:gradFill>
                <a:latin typeface="+mj-lt"/>
                <a:cs typeface="Segoe UI" pitchFamily="34" charset="0"/>
              </a:rPr>
              <a:t>What does the </a:t>
            </a:r>
            <a:br>
              <a:rPr lang="en-US" sz="1400">
                <a:gradFill>
                  <a:gsLst>
                    <a:gs pos="1000">
                      <a:srgbClr val="107C10"/>
                    </a:gs>
                    <a:gs pos="100000">
                      <a:srgbClr val="107C10"/>
                    </a:gs>
                  </a:gsLst>
                  <a:lin ang="5400000" scaled="0"/>
                </a:gradFill>
                <a:latin typeface="+mj-lt"/>
                <a:cs typeface="Segoe UI" pitchFamily="34" charset="0"/>
              </a:rPr>
            </a:br>
            <a:r>
              <a:rPr lang="en-US" sz="1400">
                <a:gradFill>
                  <a:gsLst>
                    <a:gs pos="1000">
                      <a:srgbClr val="107C10"/>
                    </a:gs>
                    <a:gs pos="100000">
                      <a:srgbClr val="107C10"/>
                    </a:gs>
                  </a:gsLst>
                  <a:lin ang="5400000" scaled="0"/>
                </a:gradFill>
                <a:latin typeface="+mj-lt"/>
                <a:cs typeface="Segoe UI" pitchFamily="34" charset="0"/>
              </a:rPr>
              <a:t>partner do?</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The current partner should work with customer to figure out what they need to do to keep the customer happy in the breadth motion.</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If a move is required, help support the customer transition with the </a:t>
            </a:r>
            <a:br>
              <a:rPr lang="en-US" sz="1200">
                <a:gradFill>
                  <a:gsLst>
                    <a:gs pos="1000">
                      <a:schemeClr val="tx1"/>
                    </a:gs>
                    <a:gs pos="100000">
                      <a:schemeClr val="tx1"/>
                    </a:gs>
                  </a:gsLst>
                  <a:lin ang="5400000" scaled="0"/>
                </a:gradFill>
                <a:cs typeface="Segoe UI" pitchFamily="34" charset="0"/>
              </a:rPr>
            </a:br>
            <a:r>
              <a:rPr lang="en-US" sz="1200">
                <a:gradFill>
                  <a:gsLst>
                    <a:gs pos="1000">
                      <a:schemeClr val="tx1"/>
                    </a:gs>
                    <a:gs pos="100000">
                      <a:schemeClr val="tx1"/>
                    </a:gs>
                  </a:gsLst>
                  <a:lin ang="5400000" scaled="0"/>
                </a:gradFill>
                <a:cs typeface="Segoe UI" pitchFamily="34" charset="0"/>
              </a:rPr>
              <a:t>Microsoft seller.</a:t>
            </a:r>
          </a:p>
        </p:txBody>
      </p:sp>
      <p:sp>
        <p:nvSpPr>
          <p:cNvPr id="10" name="Rectangle 9">
            <a:extLst>
              <a:ext uri="{FF2B5EF4-FFF2-40B4-BE49-F238E27FC236}">
                <a16:creationId xmlns:a16="http://schemas.microsoft.com/office/drawing/2014/main" id="{D1CA53FF-6F4C-4B20-A383-C96DAA56046D}"/>
              </a:ext>
            </a:extLst>
          </p:cNvPr>
          <p:cNvSpPr/>
          <p:nvPr/>
        </p:nvSpPr>
        <p:spPr bwMode="auto">
          <a:xfrm>
            <a:off x="2966804" y="1769663"/>
            <a:ext cx="6283795"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107C10"/>
                    </a:gs>
                    <a:gs pos="100000">
                      <a:srgbClr val="107C10"/>
                    </a:gs>
                  </a:gsLst>
                  <a:lin ang="5400000" scaled="0"/>
                </a:gradFill>
                <a:latin typeface="+mj-lt"/>
                <a:cs typeface="Segoe UI"/>
              </a:rPr>
              <a:t>What should the seller do?</a:t>
            </a:r>
          </a:p>
          <a:p>
            <a:pPr defTabSz="932472" fontAlgn="base">
              <a:lnSpc>
                <a:spcPct val="90000"/>
              </a:lnSpc>
              <a:spcBef>
                <a:spcPct val="0"/>
              </a:spcBef>
              <a:spcAft>
                <a:spcPts val="600"/>
              </a:spcAft>
            </a:pPr>
            <a:r>
              <a:rPr lang="en-US" sz="1200">
                <a:gradFill>
                  <a:gsLst>
                    <a:gs pos="1000">
                      <a:schemeClr val="tx1"/>
                    </a:gs>
                    <a:gs pos="100000">
                      <a:schemeClr val="tx1"/>
                    </a:gs>
                  </a:gsLst>
                  <a:lin ang="5400000" scaled="0"/>
                </a:gradFill>
                <a:cs typeface="Segoe UI"/>
              </a:rPr>
              <a:t>Work with the customer and the partner to figure out what we need to do to keep the customer happy in the breadth motion.</a:t>
            </a:r>
          </a:p>
          <a:p>
            <a:pPr marL="231775" indent="-231775"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a:rPr>
              <a:t>Be aware that no tooling exists to support transitions from breadth to enterprise. Review the </a:t>
            </a:r>
            <a:r>
              <a:rPr lang="en-US" sz="1200">
                <a:gradFill>
                  <a:gsLst>
                    <a:gs pos="1000">
                      <a:schemeClr val="tx1"/>
                    </a:gs>
                    <a:gs pos="100000">
                      <a:schemeClr val="tx1"/>
                    </a:gs>
                  </a:gsLst>
                  <a:lin ang="5400000" scaled="0"/>
                </a:gradFill>
                <a:cs typeface="Segoe UI"/>
                <a:hlinkClick r:id="rId3"/>
              </a:rPr>
              <a:t>Azure Transition Policy and Guidance </a:t>
            </a:r>
            <a:r>
              <a:rPr lang="en-US" sz="1200">
                <a:gradFill>
                  <a:gsLst>
                    <a:gs pos="1000">
                      <a:schemeClr val="tx1"/>
                    </a:gs>
                    <a:gs pos="100000">
                      <a:schemeClr val="tx1"/>
                    </a:gs>
                  </a:gsLst>
                  <a:lin ang="5400000" scaled="0"/>
                </a:gradFill>
                <a:cs typeface="Segoe UI"/>
              </a:rPr>
              <a:t>document</a:t>
            </a:r>
          </a:p>
          <a:p>
            <a:pPr marL="231775" indent="-231775"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a:rPr>
              <a:t>Pursuing this will result in manual work for the customer, partner, and Microsoft, and will involve significant cost and effort</a:t>
            </a:r>
          </a:p>
          <a:p>
            <a:pPr marL="231775" indent="-231775"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a:rPr>
              <a:t>This change may negatively impact long term customer and partner satisfaction</a:t>
            </a:r>
          </a:p>
          <a:p>
            <a:pPr marL="231775" indent="-231775"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a:rPr>
              <a:t>Understand and document the key drivers for the requested change</a:t>
            </a:r>
          </a:p>
          <a:p>
            <a:pPr marL="231775" indent="-231775"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a:rPr>
              <a:t>The customer should inform their partner that they are looking for this change. Don’t communicate this to the partner on the customer’s behalf</a:t>
            </a:r>
          </a:p>
          <a:p>
            <a:pPr marL="231775" indent="-231775"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a:rPr>
              <a:t>Work with the Partner Development Manager (PDM) to identify issues, if there is a PDM assigned to this partner. Use the OCP Insights tool to identify the PDM: </a:t>
            </a:r>
            <a:r>
              <a:rPr lang="en-US" sz="1200">
                <a:gradFill>
                  <a:gsLst>
                    <a:gs pos="1000">
                      <a:schemeClr val="tx1"/>
                    </a:gs>
                    <a:gs pos="100000">
                      <a:schemeClr val="tx1"/>
                    </a:gs>
                  </a:gsLst>
                  <a:lin ang="5400000" scaled="0"/>
                </a:gradFill>
                <a:cs typeface="Segoe UI"/>
                <a:hlinkClick r:id="rId4"/>
              </a:rPr>
              <a:t>OCP Insights (microsoft.com)</a:t>
            </a:r>
            <a:endParaRPr lang="en-US" sz="1200">
              <a:gradFill>
                <a:gsLst>
                  <a:gs pos="1000">
                    <a:schemeClr val="tx1"/>
                  </a:gs>
                  <a:gs pos="100000">
                    <a:schemeClr val="tx1"/>
                  </a:gs>
                </a:gsLst>
                <a:lin ang="5400000" scaled="0"/>
              </a:gradFill>
              <a:cs typeface="Segoe UI"/>
            </a:endParaRPr>
          </a:p>
          <a:p>
            <a:pPr marL="231775" indent="-231775" defTabSz="932472" fontAlgn="base">
              <a:lnSpc>
                <a:spcPct val="90000"/>
              </a:lnSpc>
              <a:spcBef>
                <a:spcPct val="0"/>
              </a:spcBef>
              <a:spcAft>
                <a:spcPts val="1200"/>
              </a:spcAft>
              <a:buBlip>
                <a:blip r:embed="rId2"/>
              </a:buBlip>
            </a:pPr>
            <a:r>
              <a:rPr lang="en-US" sz="1200">
                <a:gradFill>
                  <a:gsLst>
                    <a:gs pos="1000">
                      <a:schemeClr val="tx1"/>
                    </a:gs>
                    <a:gs pos="100000">
                      <a:schemeClr val="tx1"/>
                    </a:gs>
                  </a:gsLst>
                  <a:lin ang="5400000" scaled="0"/>
                </a:gradFill>
                <a:cs typeface="Segoe UI"/>
              </a:rPr>
              <a:t>Refer partners as required</a:t>
            </a:r>
          </a:p>
          <a:p>
            <a:pPr defTabSz="932472" fontAlgn="base">
              <a:lnSpc>
                <a:spcPct val="90000"/>
              </a:lnSpc>
              <a:spcBef>
                <a:spcPct val="0"/>
              </a:spcBef>
              <a:spcAft>
                <a:spcPts val="600"/>
              </a:spcAft>
            </a:pPr>
            <a:br>
              <a:rPr lang="en-US" sz="1200">
                <a:cs typeface="Segoe UI" pitchFamily="34" charset="0"/>
              </a:rPr>
            </a:b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7F4E01D1-1DEF-4DC5-9EA7-4D5D052D406C}"/>
              </a:ext>
            </a:extLst>
          </p:cNvPr>
          <p:cNvSpPr/>
          <p:nvPr/>
        </p:nvSpPr>
        <p:spPr bwMode="auto">
          <a:xfrm>
            <a:off x="9410842" y="1769663"/>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107C10"/>
                    </a:gs>
                    <a:gs pos="100000">
                      <a:srgbClr val="107C10"/>
                    </a:gs>
                  </a:gsLst>
                  <a:lin ang="5400000" scaled="0"/>
                </a:gradFill>
                <a:latin typeface="+mj-lt"/>
                <a:cs typeface="Segoe UI" pitchFamily="34" charset="0"/>
              </a:rPr>
              <a:t>What should the </a:t>
            </a:r>
            <a:br>
              <a:rPr lang="en-US" sz="1400">
                <a:gradFill>
                  <a:gsLst>
                    <a:gs pos="1000">
                      <a:srgbClr val="107C10"/>
                    </a:gs>
                    <a:gs pos="100000">
                      <a:srgbClr val="107C10"/>
                    </a:gs>
                  </a:gsLst>
                  <a:lin ang="5400000" scaled="0"/>
                </a:gradFill>
                <a:latin typeface="+mj-lt"/>
                <a:cs typeface="Segoe UI" pitchFamily="34" charset="0"/>
              </a:rPr>
            </a:br>
            <a:r>
              <a:rPr lang="en-US" sz="1400">
                <a:gradFill>
                  <a:gsLst>
                    <a:gs pos="1000">
                      <a:srgbClr val="107C10"/>
                    </a:gs>
                    <a:gs pos="100000">
                      <a:srgbClr val="107C10"/>
                    </a:gs>
                  </a:gsLst>
                  <a:lin ang="5400000" scaled="0"/>
                </a:gradFill>
                <a:latin typeface="+mj-lt"/>
                <a:cs typeface="Segoe UI" pitchFamily="34" charset="0"/>
              </a:rPr>
              <a:t>seller mindset be?</a:t>
            </a:r>
          </a:p>
          <a:p>
            <a:pPr defTabSz="932472" fontAlgn="base">
              <a:lnSpc>
                <a:spcPct val="90000"/>
              </a:lnSpc>
              <a:spcBef>
                <a:spcPct val="0"/>
              </a:spcBef>
              <a:spcAft>
                <a:spcPts val="1200"/>
              </a:spcAft>
            </a:pPr>
            <a:r>
              <a:rPr lang="en-US" sz="1050">
                <a:gradFill>
                  <a:gsLst>
                    <a:gs pos="1000">
                      <a:schemeClr val="tx1"/>
                    </a:gs>
                    <a:gs pos="100000">
                      <a:schemeClr val="tx1"/>
                    </a:gs>
                  </a:gsLst>
                  <a:lin ang="5400000" scaled="0"/>
                </a:gradFill>
                <a:cs typeface="Segoe UI" pitchFamily="34" charset="0"/>
              </a:rPr>
              <a:t>Moving from breadth should be a last resort. There are implications including cost, time, and resources associated with moving from the breadth to the enterprise motion. There will also be changes associated with how the customer gets technical, </a:t>
            </a:r>
            <a:br>
              <a:rPr lang="en-US" sz="1050">
                <a:gradFill>
                  <a:gsLst>
                    <a:gs pos="1000">
                      <a:schemeClr val="tx1"/>
                    </a:gs>
                    <a:gs pos="100000">
                      <a:schemeClr val="tx1"/>
                    </a:gs>
                  </a:gsLst>
                  <a:lin ang="5400000" scaled="0"/>
                </a:gradFill>
                <a:cs typeface="Segoe UI" pitchFamily="34" charset="0"/>
              </a:rPr>
            </a:br>
            <a:r>
              <a:rPr lang="en-US" sz="1050">
                <a:gradFill>
                  <a:gsLst>
                    <a:gs pos="1000">
                      <a:schemeClr val="tx1"/>
                    </a:gs>
                    <a:gs pos="100000">
                      <a:schemeClr val="tx1"/>
                    </a:gs>
                  </a:gsLst>
                  <a:lin ang="5400000" scaled="0"/>
                </a:gradFill>
                <a:cs typeface="Segoe UI" pitchFamily="34" charset="0"/>
              </a:rPr>
              <a:t>product, and licensing support.</a:t>
            </a:r>
          </a:p>
          <a:p>
            <a:pPr defTabSz="932472" fontAlgn="base">
              <a:lnSpc>
                <a:spcPct val="90000"/>
              </a:lnSpc>
              <a:spcBef>
                <a:spcPct val="0"/>
              </a:spcBef>
              <a:spcAft>
                <a:spcPts val="1200"/>
              </a:spcAft>
            </a:pPr>
            <a:r>
              <a:rPr lang="en-US" sz="1050">
                <a:gradFill>
                  <a:gsLst>
                    <a:gs pos="1000">
                      <a:schemeClr val="tx1"/>
                    </a:gs>
                    <a:gs pos="100000">
                      <a:schemeClr val="tx1"/>
                    </a:gs>
                  </a:gsLst>
                  <a:lin ang="5400000" scaled="0"/>
                </a:gradFill>
                <a:cs typeface="Segoe UI" pitchFamily="34" charset="0"/>
              </a:rPr>
              <a:t>Any change of this nature </a:t>
            </a:r>
            <a:br>
              <a:rPr lang="en-US" sz="1050">
                <a:gradFill>
                  <a:gsLst>
                    <a:gs pos="1000">
                      <a:schemeClr val="tx1"/>
                    </a:gs>
                    <a:gs pos="100000">
                      <a:schemeClr val="tx1"/>
                    </a:gs>
                  </a:gsLst>
                  <a:lin ang="5400000" scaled="0"/>
                </a:gradFill>
                <a:cs typeface="Segoe UI" pitchFamily="34" charset="0"/>
              </a:rPr>
            </a:br>
            <a:r>
              <a:rPr lang="en-US" sz="1050">
                <a:gradFill>
                  <a:gsLst>
                    <a:gs pos="1000">
                      <a:schemeClr val="tx1"/>
                    </a:gs>
                    <a:gs pos="100000">
                      <a:schemeClr val="tx1"/>
                    </a:gs>
                  </a:gsLst>
                  <a:lin ang="5400000" scaled="0"/>
                </a:gradFill>
                <a:cs typeface="Segoe UI" pitchFamily="34" charset="0"/>
              </a:rPr>
              <a:t>should be driven </a:t>
            </a:r>
            <a:r>
              <a:rPr lang="en-US" sz="1050" b="1">
                <a:gradFill>
                  <a:gsLst>
                    <a:gs pos="1000">
                      <a:schemeClr val="tx1"/>
                    </a:gs>
                    <a:gs pos="100000">
                      <a:schemeClr val="tx1"/>
                    </a:gs>
                  </a:gsLst>
                  <a:lin ang="5400000" scaled="0"/>
                </a:gradFill>
                <a:cs typeface="Segoe UI" pitchFamily="34" charset="0"/>
              </a:rPr>
              <a:t>ONLY</a:t>
            </a:r>
            <a:r>
              <a:rPr lang="en-US" sz="1050">
                <a:gradFill>
                  <a:gsLst>
                    <a:gs pos="1000">
                      <a:schemeClr val="tx1"/>
                    </a:gs>
                    <a:gs pos="100000">
                      <a:schemeClr val="tx1"/>
                    </a:gs>
                  </a:gsLst>
                  <a:lin ang="5400000" scaled="0"/>
                </a:gradFill>
                <a:cs typeface="Segoe UI" pitchFamily="34" charset="0"/>
              </a:rPr>
              <a:t> by the customer, based on a need that cannot be met or a customer purchasing decision that necessitates a change. </a:t>
            </a:r>
          </a:p>
          <a:p>
            <a:pPr defTabSz="932472" fontAlgn="base">
              <a:lnSpc>
                <a:spcPct val="90000"/>
              </a:lnSpc>
              <a:spcBef>
                <a:spcPct val="0"/>
              </a:spcBef>
              <a:spcAft>
                <a:spcPts val="1200"/>
              </a:spcAft>
            </a:pPr>
            <a:r>
              <a:rPr lang="en-US" sz="1050">
                <a:gradFill>
                  <a:gsLst>
                    <a:gs pos="1000">
                      <a:schemeClr val="tx1"/>
                    </a:gs>
                    <a:gs pos="100000">
                      <a:schemeClr val="tx1"/>
                    </a:gs>
                  </a:gsLst>
                  <a:lin ang="5400000" scaled="0"/>
                </a:gradFill>
                <a:cs typeface="Segoe UI" pitchFamily="34" charset="0"/>
              </a:rPr>
              <a:t>This move should never be initiated by the Microsoft account team to meet internal goals.</a:t>
            </a:r>
          </a:p>
        </p:txBody>
      </p:sp>
      <p:grpSp>
        <p:nvGrpSpPr>
          <p:cNvPr id="16" name="Group 4">
            <a:extLst>
              <a:ext uri="{FF2B5EF4-FFF2-40B4-BE49-F238E27FC236}">
                <a16:creationId xmlns:a16="http://schemas.microsoft.com/office/drawing/2014/main" id="{5F7A2A85-BD81-41BB-9D2B-E5358B6D2A5A}"/>
              </a:ext>
            </a:extLst>
          </p:cNvPr>
          <p:cNvGrpSpPr>
            <a:grpSpLocks noChangeAspect="1"/>
          </p:cNvGrpSpPr>
          <p:nvPr/>
        </p:nvGrpSpPr>
        <p:grpSpPr bwMode="auto">
          <a:xfrm>
            <a:off x="2291787" y="1904733"/>
            <a:ext cx="362748" cy="348320"/>
            <a:chOff x="5891" y="3313"/>
            <a:chExt cx="352" cy="338"/>
          </a:xfrm>
        </p:grpSpPr>
        <p:sp>
          <p:nvSpPr>
            <p:cNvPr id="17" name="Freeform 5">
              <a:extLst>
                <a:ext uri="{FF2B5EF4-FFF2-40B4-BE49-F238E27FC236}">
                  <a16:creationId xmlns:a16="http://schemas.microsoft.com/office/drawing/2014/main" id="{D63F324B-7FC0-4813-9DCA-428D17C0ADBF}"/>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8" name="Freeform 6">
              <a:extLst>
                <a:ext uri="{FF2B5EF4-FFF2-40B4-BE49-F238E27FC236}">
                  <a16:creationId xmlns:a16="http://schemas.microsoft.com/office/drawing/2014/main" id="{BBDB442E-A629-4DBF-AF2C-9472978E732B}"/>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9" name="Freeform 7">
              <a:extLst>
                <a:ext uri="{FF2B5EF4-FFF2-40B4-BE49-F238E27FC236}">
                  <a16:creationId xmlns:a16="http://schemas.microsoft.com/office/drawing/2014/main" id="{A1050288-00B1-40D5-BDC5-6BA0277DCBFF}"/>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0" name="Freeform 8">
              <a:extLst>
                <a:ext uri="{FF2B5EF4-FFF2-40B4-BE49-F238E27FC236}">
                  <a16:creationId xmlns:a16="http://schemas.microsoft.com/office/drawing/2014/main" id="{0CA5BCAA-2F1F-4651-A408-A1BF8BB46B3B}"/>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1" name="Freeform 9">
              <a:extLst>
                <a:ext uri="{FF2B5EF4-FFF2-40B4-BE49-F238E27FC236}">
                  <a16:creationId xmlns:a16="http://schemas.microsoft.com/office/drawing/2014/main" id="{4D517567-E507-4A61-99C3-E7E313BF77A9}"/>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2" name="Freeform 10">
              <a:extLst>
                <a:ext uri="{FF2B5EF4-FFF2-40B4-BE49-F238E27FC236}">
                  <a16:creationId xmlns:a16="http://schemas.microsoft.com/office/drawing/2014/main" id="{9CC6B220-4586-467B-82CA-F446DD893A17}"/>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23" name="Group 4">
            <a:extLst>
              <a:ext uri="{FF2B5EF4-FFF2-40B4-BE49-F238E27FC236}">
                <a16:creationId xmlns:a16="http://schemas.microsoft.com/office/drawing/2014/main" id="{977ABFD1-0414-42AA-A0AF-9A2F9F6EE669}"/>
              </a:ext>
            </a:extLst>
          </p:cNvPr>
          <p:cNvGrpSpPr>
            <a:grpSpLocks noChangeAspect="1"/>
          </p:cNvGrpSpPr>
          <p:nvPr/>
        </p:nvGrpSpPr>
        <p:grpSpPr bwMode="auto">
          <a:xfrm>
            <a:off x="8750300" y="1892563"/>
            <a:ext cx="371475" cy="371475"/>
            <a:chOff x="5512" y="1163"/>
            <a:chExt cx="234" cy="234"/>
          </a:xfrm>
        </p:grpSpPr>
        <p:sp>
          <p:nvSpPr>
            <p:cNvPr id="24" name="AutoShape 3">
              <a:extLst>
                <a:ext uri="{FF2B5EF4-FFF2-40B4-BE49-F238E27FC236}">
                  <a16:creationId xmlns:a16="http://schemas.microsoft.com/office/drawing/2014/main" id="{C4CAD6C7-E5AC-45C9-97F3-6A7CEA2EEF60}"/>
                </a:ext>
              </a:extLst>
            </p:cNvPr>
            <p:cNvSpPr>
              <a:spLocks noChangeAspect="1" noChangeArrowheads="1" noTextEdit="1"/>
            </p:cNvSpPr>
            <p:nvPr/>
          </p:nvSpPr>
          <p:spPr bwMode="auto">
            <a:xfrm>
              <a:off x="5512" y="1163"/>
              <a:ext cx="234"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5">
              <a:extLst>
                <a:ext uri="{FF2B5EF4-FFF2-40B4-BE49-F238E27FC236}">
                  <a16:creationId xmlns:a16="http://schemas.microsoft.com/office/drawing/2014/main" id="{C00127A2-7F2D-4734-93BF-D755A768BD94}"/>
                </a:ext>
              </a:extLst>
            </p:cNvPr>
            <p:cNvSpPr>
              <a:spLocks/>
            </p:cNvSpPr>
            <p:nvPr/>
          </p:nvSpPr>
          <p:spPr bwMode="auto">
            <a:xfrm>
              <a:off x="5618" y="1236"/>
              <a:ext cx="68" cy="45"/>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C9A9F68B-EB9D-4B2B-8C9B-7B292033EFA6}"/>
                </a:ext>
              </a:extLst>
            </p:cNvPr>
            <p:cNvSpPr>
              <a:spLocks/>
            </p:cNvSpPr>
            <p:nvPr/>
          </p:nvSpPr>
          <p:spPr bwMode="auto">
            <a:xfrm>
              <a:off x="5565" y="1161"/>
              <a:ext cx="151" cy="143"/>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A56CB1F9-5F7A-491E-8349-F6DFE86F4464}"/>
                </a:ext>
              </a:extLst>
            </p:cNvPr>
            <p:cNvSpPr>
              <a:spLocks/>
            </p:cNvSpPr>
            <p:nvPr/>
          </p:nvSpPr>
          <p:spPr bwMode="auto">
            <a:xfrm>
              <a:off x="5529" y="1319"/>
              <a:ext cx="207" cy="83"/>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6216996D-043F-4D05-888A-981A51991EDF}"/>
                </a:ext>
              </a:extLst>
            </p:cNvPr>
            <p:cNvSpPr>
              <a:spLocks/>
            </p:cNvSpPr>
            <p:nvPr/>
          </p:nvSpPr>
          <p:spPr bwMode="auto">
            <a:xfrm>
              <a:off x="5618" y="1236"/>
              <a:ext cx="68" cy="4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11">
            <a:extLst>
              <a:ext uri="{FF2B5EF4-FFF2-40B4-BE49-F238E27FC236}">
                <a16:creationId xmlns:a16="http://schemas.microsoft.com/office/drawing/2014/main" id="{44D35A34-0CDF-4949-927D-99434F7C3F1E}"/>
              </a:ext>
            </a:extLst>
          </p:cNvPr>
          <p:cNvGrpSpPr>
            <a:grpSpLocks noChangeAspect="1"/>
          </p:cNvGrpSpPr>
          <p:nvPr/>
        </p:nvGrpSpPr>
        <p:grpSpPr bwMode="auto">
          <a:xfrm>
            <a:off x="11291888" y="1886213"/>
            <a:ext cx="385762" cy="385762"/>
            <a:chOff x="7113" y="1159"/>
            <a:chExt cx="243" cy="243"/>
          </a:xfrm>
        </p:grpSpPr>
        <p:sp>
          <p:nvSpPr>
            <p:cNvPr id="39" name="AutoShape 10">
              <a:extLst>
                <a:ext uri="{FF2B5EF4-FFF2-40B4-BE49-F238E27FC236}">
                  <a16:creationId xmlns:a16="http://schemas.microsoft.com/office/drawing/2014/main" id="{157A83B4-7AEF-4F4E-963F-BAE9AFB41B08}"/>
                </a:ext>
              </a:extLst>
            </p:cNvPr>
            <p:cNvSpPr>
              <a:spLocks noChangeAspect="1" noChangeArrowheads="1" noTextEdit="1"/>
            </p:cNvSpPr>
            <p:nvPr/>
          </p:nvSpPr>
          <p:spPr bwMode="auto">
            <a:xfrm>
              <a:off x="7113" y="1159"/>
              <a:ext cx="243" cy="2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2">
              <a:extLst>
                <a:ext uri="{FF2B5EF4-FFF2-40B4-BE49-F238E27FC236}">
                  <a16:creationId xmlns:a16="http://schemas.microsoft.com/office/drawing/2014/main" id="{A6ED0EDF-B86B-4273-83F7-451DC532AF91}"/>
                </a:ext>
              </a:extLst>
            </p:cNvPr>
            <p:cNvSpPr>
              <a:spLocks/>
            </p:cNvSpPr>
            <p:nvPr/>
          </p:nvSpPr>
          <p:spPr bwMode="auto">
            <a:xfrm>
              <a:off x="7168" y="1172"/>
              <a:ext cx="141" cy="173"/>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3">
              <a:extLst>
                <a:ext uri="{FF2B5EF4-FFF2-40B4-BE49-F238E27FC236}">
                  <a16:creationId xmlns:a16="http://schemas.microsoft.com/office/drawing/2014/main" id="{CC1365EF-4A70-4742-AB02-51FCCC6F267B}"/>
                </a:ext>
              </a:extLst>
            </p:cNvPr>
            <p:cNvSpPr>
              <a:spLocks/>
            </p:cNvSpPr>
            <p:nvPr/>
          </p:nvSpPr>
          <p:spPr bwMode="auto">
            <a:xfrm>
              <a:off x="7215" y="1361"/>
              <a:ext cx="47" cy="31"/>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614657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1F0A52-BAF0-4D75-9585-94DF96E608E2}"/>
              </a:ext>
            </a:extLst>
          </p:cNvPr>
          <p:cNvSpPr>
            <a:spLocks noGrp="1"/>
          </p:cNvSpPr>
          <p:nvPr>
            <p:ph type="title"/>
          </p:nvPr>
        </p:nvSpPr>
        <p:spPr>
          <a:xfrm>
            <a:off x="455995" y="620428"/>
            <a:ext cx="11306469" cy="397545"/>
          </a:xfrm>
        </p:spPr>
        <p:txBody>
          <a:bodyPr/>
          <a:lstStyle/>
          <a:p>
            <a:r>
              <a:rPr lang="en-US"/>
              <a:t>Learn more about CSP and other cloud service purchasing options</a:t>
            </a:r>
          </a:p>
        </p:txBody>
      </p:sp>
      <p:graphicFrame>
        <p:nvGraphicFramePr>
          <p:cNvPr id="7" name="Table 7">
            <a:extLst>
              <a:ext uri="{FF2B5EF4-FFF2-40B4-BE49-F238E27FC236}">
                <a16:creationId xmlns:a16="http://schemas.microsoft.com/office/drawing/2014/main" id="{A118FCA1-389B-4B2E-9176-939B20388E48}"/>
              </a:ext>
            </a:extLst>
          </p:cNvPr>
          <p:cNvGraphicFramePr>
            <a:graphicFrameLocks noGrp="1"/>
          </p:cNvGraphicFramePr>
          <p:nvPr>
            <p:ph type="tbl" sz="quarter" idx="10"/>
            <p:extLst>
              <p:ext uri="{D42A27DB-BD31-4B8C-83A1-F6EECF244321}">
                <p14:modId xmlns:p14="http://schemas.microsoft.com/office/powerpoint/2010/main" val="218955247"/>
              </p:ext>
            </p:extLst>
          </p:nvPr>
        </p:nvGraphicFramePr>
        <p:xfrm>
          <a:off x="455613" y="2159000"/>
          <a:ext cx="11306174" cy="1741932"/>
        </p:xfrm>
        <a:graphic>
          <a:graphicData uri="http://schemas.openxmlformats.org/drawingml/2006/table">
            <a:tbl>
              <a:tblPr firstRow="1" bandRow="1">
                <a:tableStyleId>{5C22544A-7EE6-4342-B048-85BDC9FD1C3A}</a:tableStyleId>
              </a:tblPr>
              <a:tblGrid>
                <a:gridCol w="5653087">
                  <a:extLst>
                    <a:ext uri="{9D8B030D-6E8A-4147-A177-3AD203B41FA5}">
                      <a16:colId xmlns:a16="http://schemas.microsoft.com/office/drawing/2014/main" val="857317378"/>
                    </a:ext>
                  </a:extLst>
                </a:gridCol>
                <a:gridCol w="5653087">
                  <a:extLst>
                    <a:ext uri="{9D8B030D-6E8A-4147-A177-3AD203B41FA5}">
                      <a16:colId xmlns:a16="http://schemas.microsoft.com/office/drawing/2014/main" val="1333944889"/>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673524930"/>
                  </a:ext>
                </a:extLst>
              </a:tr>
              <a:tr h="370840">
                <a:tc>
                  <a:txBody>
                    <a:bodyPr/>
                    <a:lstStyle/>
                    <a:p>
                      <a:r>
                        <a:rPr lang="en-US">
                          <a:hlinkClick r:id="rId2"/>
                        </a:rPr>
                        <a:t>Cloud services purchasing guidance resources site</a:t>
                      </a:r>
                      <a:r>
                        <a:rPr lang="en-US"/>
                        <a:t> </a:t>
                      </a:r>
                    </a:p>
                  </a:txBody>
                  <a:tcPr/>
                </a:tc>
                <a:tc>
                  <a:txBody>
                    <a:bodyPr/>
                    <a:lstStyle/>
                    <a:p>
                      <a:r>
                        <a:rPr lang="en-US">
                          <a:hlinkClick r:id="rId3"/>
                        </a:rPr>
                        <a:t>CSP sales incentive compensation information</a:t>
                      </a:r>
                      <a:endParaRPr lang="en-US"/>
                    </a:p>
                  </a:txBody>
                  <a:tcPr/>
                </a:tc>
                <a:extLst>
                  <a:ext uri="{0D108BD9-81ED-4DB2-BD59-A6C34878D82A}">
                    <a16:rowId xmlns:a16="http://schemas.microsoft.com/office/drawing/2014/main" val="2588406001"/>
                  </a:ext>
                </a:extLst>
              </a:tr>
              <a:tr h="370840">
                <a:tc>
                  <a:txBody>
                    <a:bodyPr/>
                    <a:lstStyle/>
                    <a:p>
                      <a:r>
                        <a:rPr lang="en-US">
                          <a:hlinkClick r:id="rId4"/>
                        </a:rPr>
                        <a:t>One-page cloud purchasing guidance</a:t>
                      </a:r>
                      <a:endParaRPr lang="en-US"/>
                    </a:p>
                  </a:txBody>
                  <a:tcPr/>
                </a:tc>
                <a:tc>
                  <a:txBody>
                    <a:bodyPr/>
                    <a:lstStyle/>
                    <a:p>
                      <a:r>
                        <a:rPr lang="en-US">
                          <a:hlinkClick r:id="rId5"/>
                        </a:rPr>
                        <a:t>Microsoft Online Services purchasing - comparing CSP and EA</a:t>
                      </a:r>
                      <a:endParaRPr lang="en-US"/>
                    </a:p>
                  </a:txBody>
                  <a:tcPr/>
                </a:tc>
                <a:extLst>
                  <a:ext uri="{0D108BD9-81ED-4DB2-BD59-A6C34878D82A}">
                    <a16:rowId xmlns:a16="http://schemas.microsoft.com/office/drawing/2014/main" val="3708107226"/>
                  </a:ext>
                </a:extLst>
              </a:tr>
              <a:tr h="370840">
                <a:tc>
                  <a:txBody>
                    <a:bodyPr/>
                    <a:lstStyle/>
                    <a:p>
                      <a:r>
                        <a:rPr lang="en-US">
                          <a:hlinkClick r:id="rId6"/>
                        </a:rPr>
                        <a:t>Partner Solution Finder</a:t>
                      </a:r>
                      <a:endParaRPr lang="en-US"/>
                    </a:p>
                  </a:txBody>
                  <a:tcPr/>
                </a:tc>
                <a:tc>
                  <a:txBody>
                    <a:bodyPr/>
                    <a:lstStyle/>
                    <a:p>
                      <a:r>
                        <a:rPr lang="en-US">
                          <a:hlinkClick r:id="rId7"/>
                        </a:rPr>
                        <a:t>Partner Co-sell Portal</a:t>
                      </a:r>
                      <a:endParaRPr lang="en-US"/>
                    </a:p>
                  </a:txBody>
                  <a:tcPr/>
                </a:tc>
                <a:extLst>
                  <a:ext uri="{0D108BD9-81ED-4DB2-BD59-A6C34878D82A}">
                    <a16:rowId xmlns:a16="http://schemas.microsoft.com/office/drawing/2014/main" val="2249850643"/>
                  </a:ext>
                </a:extLst>
              </a:tr>
            </a:tbl>
          </a:graphicData>
        </a:graphic>
      </p:graphicFrame>
    </p:spTree>
    <p:extLst>
      <p:ext uri="{BB962C8B-B14F-4D97-AF65-F5344CB8AC3E}">
        <p14:creationId xmlns:p14="http://schemas.microsoft.com/office/powerpoint/2010/main" val="10293665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5BB57F-7827-4B77-850D-95752B3A742C}"/>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858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1D926F6B-E27E-4E5E-8ED7-780201355387}"/>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l="23710" r="7244"/>
          <a:stretch>
            <a:fillRect/>
          </a:stretch>
        </p:blipFill>
        <p:spPr>
          <a:xfrm>
            <a:off x="0" y="0"/>
            <a:ext cx="3923414" cy="6858000"/>
          </a:xfrm>
          <a:custGeom>
            <a:avLst/>
            <a:gdLst>
              <a:gd name="connsiteX0" fmla="*/ 0 w 3923414"/>
              <a:gd name="connsiteY0" fmla="*/ 0 h 6858000"/>
              <a:gd name="connsiteX1" fmla="*/ 3923414 w 3923414"/>
              <a:gd name="connsiteY1" fmla="*/ 0 h 6858000"/>
              <a:gd name="connsiteX2" fmla="*/ 3923414 w 3923414"/>
              <a:gd name="connsiteY2" fmla="*/ 6858000 h 6858000"/>
              <a:gd name="connsiteX3" fmla="*/ 0 w 39234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23414" h="6858000">
                <a:moveTo>
                  <a:pt x="0" y="0"/>
                </a:moveTo>
                <a:lnTo>
                  <a:pt x="3923414" y="0"/>
                </a:lnTo>
                <a:lnTo>
                  <a:pt x="3923414" y="6858000"/>
                </a:lnTo>
                <a:lnTo>
                  <a:pt x="0" y="6858000"/>
                </a:lnTo>
                <a:close/>
              </a:path>
            </a:pathLst>
          </a:custGeom>
        </p:spPr>
      </p:pic>
      <p:sp>
        <p:nvSpPr>
          <p:cNvPr id="48" name="Rectangle 47">
            <a:extLst>
              <a:ext uri="{FF2B5EF4-FFF2-40B4-BE49-F238E27FC236}">
                <a16:creationId xmlns:a16="http://schemas.microsoft.com/office/drawing/2014/main" id="{2E22131E-17A9-4EDD-AA67-95DA7FCB6B33}"/>
              </a:ext>
              <a:ext uri="{C183D7F6-B498-43B3-948B-1728B52AA6E4}">
                <adec:decorative xmlns:adec="http://schemas.microsoft.com/office/drawing/2017/decorative" val="1"/>
              </a:ext>
            </a:extLst>
          </p:cNvPr>
          <p:cNvSpPr/>
          <p:nvPr/>
        </p:nvSpPr>
        <p:spPr bwMode="auto">
          <a:xfrm flipH="1">
            <a:off x="861848" y="0"/>
            <a:ext cx="3061564" cy="6858000"/>
          </a:xfrm>
          <a:prstGeom prst="rect">
            <a:avLst/>
          </a:prstGeom>
          <a:gradFill flip="none" rotWithShape="1">
            <a:gsLst>
              <a:gs pos="51000">
                <a:schemeClr val="bg1">
                  <a:alpha val="60000"/>
                </a:schemeClr>
              </a:gs>
              <a:gs pos="14000">
                <a:schemeClr val="bg1"/>
              </a:gs>
              <a:gs pos="69000">
                <a:schemeClr val="bg1">
                  <a:alpha val="0"/>
                </a:schemeClr>
              </a:gs>
            </a:gsLst>
            <a:lin ang="3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0" name="Title 19">
            <a:extLst>
              <a:ext uri="{FF2B5EF4-FFF2-40B4-BE49-F238E27FC236}">
                <a16:creationId xmlns:a16="http://schemas.microsoft.com/office/drawing/2014/main" id="{21120D30-E323-4DE2-B8F7-832097631E6A}"/>
              </a:ext>
            </a:extLst>
          </p:cNvPr>
          <p:cNvSpPr>
            <a:spLocks noGrp="1"/>
          </p:cNvSpPr>
          <p:nvPr>
            <p:ph type="title"/>
          </p:nvPr>
        </p:nvSpPr>
        <p:spPr>
          <a:xfrm>
            <a:off x="2194560" y="388934"/>
            <a:ext cx="9567904" cy="403137"/>
          </a:xfrm>
        </p:spPr>
        <p:txBody>
          <a:bodyPr/>
          <a:lstStyle/>
          <a:p>
            <a:r>
              <a:rPr lang="en-US"/>
              <a:t>Partners may drive CSP deals for managed customer accounts</a:t>
            </a:r>
          </a:p>
        </p:txBody>
      </p:sp>
      <p:sp>
        <p:nvSpPr>
          <p:cNvPr id="10" name="Rectangle 9">
            <a:extLst>
              <a:ext uri="{FF2B5EF4-FFF2-40B4-BE49-F238E27FC236}">
                <a16:creationId xmlns:a16="http://schemas.microsoft.com/office/drawing/2014/main" id="{D1CA53FF-6F4C-4B20-A383-C96DAA56046D}"/>
              </a:ext>
            </a:extLst>
          </p:cNvPr>
          <p:cNvSpPr/>
          <p:nvPr/>
        </p:nvSpPr>
        <p:spPr bwMode="auto">
          <a:xfrm>
            <a:off x="2194560" y="1090246"/>
            <a:ext cx="9546336" cy="3435750"/>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spcBef>
                <a:spcPct val="0"/>
              </a:spcBef>
              <a:spcAft>
                <a:spcPts val="600"/>
              </a:spcAft>
            </a:pPr>
            <a:r>
              <a:rPr lang="en-US" sz="1600">
                <a:solidFill>
                  <a:schemeClr val="tx2"/>
                </a:solidFill>
                <a:latin typeface="+mj-lt"/>
                <a:ea typeface="Segoe UI" pitchFamily="34" charset="0"/>
                <a:cs typeface="Segoe UI" pitchFamily="34" charset="0"/>
              </a:rPr>
              <a:t>What should you do in this case?</a:t>
            </a:r>
          </a:p>
          <a:p>
            <a:pPr marL="171450" indent="-171450" defTabSz="932472" fontAlgn="base">
              <a:spcBef>
                <a:spcPct val="0"/>
              </a:spcBef>
              <a:spcAft>
                <a:spcPts val="300"/>
              </a:spcAft>
              <a:buFont typeface="Arial" panose="020B0604020202020204" pitchFamily="34" charset="0"/>
              <a:buChar char="•"/>
            </a:pPr>
            <a:r>
              <a:rPr lang="en-US" sz="1200">
                <a:gradFill>
                  <a:gsLst>
                    <a:gs pos="1000">
                      <a:schemeClr val="tx1"/>
                    </a:gs>
                    <a:gs pos="100000">
                      <a:schemeClr val="tx1"/>
                    </a:gs>
                  </a:gsLst>
                  <a:lin ang="5400000" scaled="0"/>
                </a:gradFill>
                <a:cs typeface="Segoe UI"/>
              </a:rPr>
              <a:t>Determine if the customer wants or needs </a:t>
            </a:r>
            <a:r>
              <a:rPr lang="en-US" sz="1200" b="1">
                <a:gradFill>
                  <a:gsLst>
                    <a:gs pos="1000">
                      <a:schemeClr val="tx1"/>
                    </a:gs>
                    <a:gs pos="100000">
                      <a:schemeClr val="tx1"/>
                    </a:gs>
                  </a:gsLst>
                  <a:lin ang="5400000" scaled="0"/>
                </a:gradFill>
                <a:cs typeface="Segoe UI"/>
              </a:rPr>
              <a:t>partner expertise </a:t>
            </a:r>
            <a:r>
              <a:rPr lang="en-US" sz="1200">
                <a:gradFill>
                  <a:gsLst>
                    <a:gs pos="1000">
                      <a:schemeClr val="tx1"/>
                    </a:gs>
                    <a:gs pos="100000">
                      <a:schemeClr val="tx1"/>
                    </a:gs>
                  </a:gsLst>
                  <a:lin ang="5400000" scaled="0"/>
                </a:gradFill>
                <a:cs typeface="Segoe UI"/>
              </a:rPr>
              <a:t>for their particular business need scenario, using </a:t>
            </a:r>
            <a:r>
              <a:rPr lang="en-US" sz="1200">
                <a:gradFill>
                  <a:gsLst>
                    <a:gs pos="1000">
                      <a:schemeClr val="tx1"/>
                    </a:gs>
                    <a:gs pos="100000">
                      <a:schemeClr val="tx1"/>
                    </a:gs>
                  </a:gsLst>
                  <a:lin ang="5400000" scaled="0"/>
                </a:gradFill>
                <a:cs typeface="Segoe UI"/>
                <a:hlinkClick r:id="rId3"/>
              </a:rPr>
              <a:t>the cloud services purchasing guidance resources</a:t>
            </a:r>
            <a:r>
              <a:rPr lang="en-US" sz="1200">
                <a:gradFill>
                  <a:gsLst>
                    <a:gs pos="1000">
                      <a:schemeClr val="tx1"/>
                    </a:gs>
                    <a:gs pos="100000">
                      <a:schemeClr val="tx1"/>
                    </a:gs>
                  </a:gsLst>
                  <a:lin ang="5400000" scaled="0"/>
                </a:gradFill>
                <a:cs typeface="Segoe UI"/>
              </a:rPr>
              <a:t>.</a:t>
            </a:r>
          </a:p>
          <a:p>
            <a:pPr marL="171450" indent="-171450" defTabSz="932472" fontAlgn="base">
              <a:spcBef>
                <a:spcPct val="0"/>
              </a:spcBef>
              <a:spcAft>
                <a:spcPts val="300"/>
              </a:spcAft>
              <a:buFont typeface="Arial" panose="020B0604020202020204" pitchFamily="34" charset="0"/>
              <a:buChar char="•"/>
            </a:pPr>
            <a:r>
              <a:rPr lang="en-US" sz="1200">
                <a:gradFill>
                  <a:gsLst>
                    <a:gs pos="1000">
                      <a:schemeClr val="tx1"/>
                    </a:gs>
                    <a:gs pos="100000">
                      <a:schemeClr val="tx1"/>
                    </a:gs>
                  </a:gsLst>
                  <a:lin ang="5400000" scaled="0"/>
                </a:gradFill>
                <a:cs typeface="Segoe UI"/>
              </a:rPr>
              <a:t>Determine if the customer requires </a:t>
            </a:r>
            <a:r>
              <a:rPr lang="en-US" sz="1200" b="1">
                <a:gradFill>
                  <a:gsLst>
                    <a:gs pos="1000">
                      <a:schemeClr val="tx1"/>
                    </a:gs>
                    <a:gs pos="100000">
                      <a:schemeClr val="tx1"/>
                    </a:gs>
                  </a:gsLst>
                  <a:lin ang="5400000" scaled="0"/>
                </a:gradFill>
                <a:cs typeface="Segoe UI"/>
              </a:rPr>
              <a:t>Microsoft support </a:t>
            </a:r>
            <a:r>
              <a:rPr lang="en-US" sz="1200">
                <a:gradFill>
                  <a:gsLst>
                    <a:gs pos="1000">
                      <a:schemeClr val="tx1"/>
                    </a:gs>
                    <a:gs pos="100000">
                      <a:schemeClr val="tx1"/>
                    </a:gs>
                  </a:gsLst>
                  <a:lin ang="5400000" scaled="0"/>
                </a:gradFill>
                <a:cs typeface="Segoe UI"/>
              </a:rPr>
              <a:t>directly in the particular scenario, using </a:t>
            </a:r>
            <a:r>
              <a:rPr lang="en-US" sz="1200">
                <a:gradFill>
                  <a:gsLst>
                    <a:gs pos="1000">
                      <a:schemeClr val="tx1"/>
                    </a:gs>
                    <a:gs pos="100000">
                      <a:schemeClr val="tx1"/>
                    </a:gs>
                  </a:gsLst>
                  <a:lin ang="5400000" scaled="0"/>
                </a:gradFill>
                <a:cs typeface="Segoe UI"/>
                <a:hlinkClick r:id="rId3"/>
              </a:rPr>
              <a:t>the cloud services purchasing guidance resources</a:t>
            </a:r>
            <a:r>
              <a:rPr lang="en-US" sz="1200">
                <a:gradFill>
                  <a:gsLst>
                    <a:gs pos="1000">
                      <a:schemeClr val="tx1"/>
                    </a:gs>
                    <a:gs pos="100000">
                      <a:schemeClr val="tx1"/>
                    </a:gs>
                  </a:gsLst>
                  <a:lin ang="5400000" scaled="0"/>
                </a:gradFill>
                <a:cs typeface="Segoe UI"/>
              </a:rPr>
              <a:t>.</a:t>
            </a:r>
          </a:p>
          <a:p>
            <a:pPr marL="171450" indent="-171450" defTabSz="932472" fontAlgn="base">
              <a:spcBef>
                <a:spcPct val="0"/>
              </a:spcBef>
              <a:spcAft>
                <a:spcPts val="300"/>
              </a:spcAft>
              <a:buFont typeface="Arial" panose="020B0604020202020204" pitchFamily="34" charset="0"/>
              <a:buChar char="•"/>
            </a:pPr>
            <a:r>
              <a:rPr lang="en-US" sz="1200">
                <a:gradFill>
                  <a:gsLst>
                    <a:gs pos="1000">
                      <a:schemeClr val="tx1"/>
                    </a:gs>
                    <a:gs pos="100000">
                      <a:schemeClr val="tx1"/>
                    </a:gs>
                  </a:gsLst>
                  <a:lin ang="5400000" scaled="0"/>
                </a:gradFill>
                <a:cs typeface="Segoe UI"/>
              </a:rPr>
              <a:t>Develop </a:t>
            </a:r>
            <a:r>
              <a:rPr lang="en-US" sz="1200" b="1">
                <a:gradFill>
                  <a:gsLst>
                    <a:gs pos="1000">
                      <a:schemeClr val="tx1"/>
                    </a:gs>
                    <a:gs pos="100000">
                      <a:schemeClr val="tx1"/>
                    </a:gs>
                  </a:gsLst>
                  <a:lin ang="5400000" scaled="0"/>
                </a:gradFill>
                <a:cs typeface="Segoe UI"/>
              </a:rPr>
              <a:t>trust with partners </a:t>
            </a:r>
            <a:r>
              <a:rPr lang="en-US" sz="1200">
                <a:gradFill>
                  <a:gsLst>
                    <a:gs pos="1000">
                      <a:schemeClr val="tx1"/>
                    </a:gs>
                    <a:gs pos="100000">
                      <a:schemeClr val="tx1"/>
                    </a:gs>
                  </a:gsLst>
                  <a:lin ang="5400000" scaled="0"/>
                </a:gradFill>
                <a:cs typeface="Segoe UI"/>
              </a:rPr>
              <a:t>that we’re all </a:t>
            </a:r>
            <a:r>
              <a:rPr lang="en-US" sz="1200" b="1">
                <a:gradFill>
                  <a:gsLst>
                    <a:gs pos="1000">
                      <a:schemeClr val="tx1"/>
                    </a:gs>
                    <a:gs pos="100000">
                      <a:schemeClr val="tx1"/>
                    </a:gs>
                  </a:gsLst>
                  <a:lin ang="5400000" scaled="0"/>
                </a:gradFill>
                <a:cs typeface="Segoe UI"/>
              </a:rPr>
              <a:t>acting in the customer's best interest</a:t>
            </a:r>
            <a:r>
              <a:rPr lang="en-US" sz="1200">
                <a:gradFill>
                  <a:gsLst>
                    <a:gs pos="1000">
                      <a:schemeClr val="tx1"/>
                    </a:gs>
                    <a:gs pos="100000">
                      <a:schemeClr val="tx1"/>
                    </a:gs>
                  </a:gsLst>
                  <a:lin ang="5400000" scaled="0"/>
                </a:gradFill>
                <a:cs typeface="Segoe UI"/>
              </a:rPr>
              <a:t>, to ensure customer needs are met, and they realize value of their investment both now and in the future. </a:t>
            </a:r>
            <a:endParaRPr lang="en-US" sz="1200">
              <a:gradFill>
                <a:gsLst>
                  <a:gs pos="1000">
                    <a:schemeClr val="tx1"/>
                  </a:gs>
                  <a:gs pos="100000">
                    <a:schemeClr val="tx1"/>
                  </a:gs>
                </a:gsLst>
                <a:lin ang="5400000" scaled="0"/>
              </a:gradFill>
              <a:cs typeface="Segoe UI" pitchFamily="34" charset="0"/>
            </a:endParaRPr>
          </a:p>
          <a:p>
            <a:pPr marL="171450" indent="-171450" defTabSz="932472" fontAlgn="base">
              <a:spcBef>
                <a:spcPct val="0"/>
              </a:spcBef>
              <a:spcAft>
                <a:spcPts val="300"/>
              </a:spcAft>
              <a:buFont typeface="Arial" panose="020B0604020202020204" pitchFamily="34" charset="0"/>
              <a:buChar char="•"/>
            </a:pPr>
            <a:r>
              <a:rPr lang="en-US" sz="1200">
                <a:gradFill>
                  <a:gsLst>
                    <a:gs pos="1000">
                      <a:schemeClr val="tx1"/>
                    </a:gs>
                    <a:gs pos="100000">
                      <a:schemeClr val="tx1"/>
                    </a:gs>
                  </a:gsLst>
                  <a:lin ang="5400000" scaled="0"/>
                </a:gradFill>
                <a:cs typeface="Segoe UI" pitchFamily="34" charset="0"/>
              </a:rPr>
              <a:t>Understand and respect </a:t>
            </a:r>
            <a:r>
              <a:rPr lang="en-US" sz="1200" b="1">
                <a:gradFill>
                  <a:gsLst>
                    <a:gs pos="1000">
                      <a:schemeClr val="tx1"/>
                    </a:gs>
                    <a:gs pos="100000">
                      <a:schemeClr val="tx1"/>
                    </a:gs>
                  </a:gsLst>
                  <a:lin ang="5400000" scaled="0"/>
                </a:gradFill>
                <a:cs typeface="Segoe UI" pitchFamily="34" charset="0"/>
              </a:rPr>
              <a:t>partner incumbency </a:t>
            </a:r>
            <a:r>
              <a:rPr lang="en-US" sz="1200">
                <a:gradFill>
                  <a:gsLst>
                    <a:gs pos="1000">
                      <a:schemeClr val="tx1"/>
                    </a:gs>
                    <a:gs pos="100000">
                      <a:schemeClr val="tx1"/>
                    </a:gs>
                  </a:gsLst>
                  <a:lin ang="5400000" scaled="0"/>
                </a:gradFill>
                <a:cs typeface="Segoe UI" pitchFamily="34" charset="0"/>
              </a:rPr>
              <a:t>– where there are partners working with customers, explore those relationships and work with these partners first before introducing new partners.</a:t>
            </a:r>
          </a:p>
          <a:p>
            <a:pPr marL="171450" indent="-171450" defTabSz="932472" fontAlgn="base">
              <a:spcBef>
                <a:spcPct val="0"/>
              </a:spcBef>
              <a:spcAft>
                <a:spcPts val="300"/>
              </a:spcAft>
              <a:buFont typeface="Arial" panose="020B0604020202020204" pitchFamily="34" charset="0"/>
              <a:buChar char="•"/>
            </a:pPr>
            <a:r>
              <a:rPr lang="en-US" sz="1200">
                <a:gradFill>
                  <a:gsLst>
                    <a:gs pos="1000">
                      <a:schemeClr val="tx1"/>
                    </a:gs>
                    <a:gs pos="100000">
                      <a:schemeClr val="tx1"/>
                    </a:gs>
                  </a:gsLst>
                  <a:lin ang="5400000" scaled="0"/>
                </a:gradFill>
                <a:cs typeface="Segoe UI" pitchFamily="34" charset="0"/>
              </a:rPr>
              <a:t>Respect </a:t>
            </a:r>
            <a:r>
              <a:rPr lang="en-US" sz="1200" b="1">
                <a:gradFill>
                  <a:gsLst>
                    <a:gs pos="1000">
                      <a:schemeClr val="tx1"/>
                    </a:gs>
                    <a:gs pos="100000">
                      <a:schemeClr val="tx1"/>
                    </a:gs>
                  </a:gsLst>
                  <a:lin ang="5400000" scaled="0"/>
                </a:gradFill>
                <a:cs typeface="Segoe UI" pitchFamily="34" charset="0"/>
              </a:rPr>
              <a:t>customer choices </a:t>
            </a:r>
            <a:r>
              <a:rPr lang="en-US" sz="1200">
                <a:gradFill>
                  <a:gsLst>
                    <a:gs pos="1000">
                      <a:schemeClr val="tx1"/>
                    </a:gs>
                    <a:gs pos="100000">
                      <a:schemeClr val="tx1"/>
                    </a:gs>
                  </a:gsLst>
                  <a:lin ang="5400000" scaled="0"/>
                </a:gradFill>
                <a:cs typeface="Segoe UI" pitchFamily="34" charset="0"/>
              </a:rPr>
              <a:t>when it comes to partners they work with. If customers are looking for additional or different partners, work closely with the customer to identify other potential partners.</a:t>
            </a:r>
          </a:p>
          <a:p>
            <a:pPr marL="171450" indent="-171450" defTabSz="932472" fontAlgn="base">
              <a:spcBef>
                <a:spcPct val="0"/>
              </a:spcBef>
              <a:spcAft>
                <a:spcPts val="300"/>
              </a:spcAft>
              <a:buFont typeface="Arial" panose="020B0604020202020204" pitchFamily="34" charset="0"/>
              <a:buChar char="•"/>
            </a:pPr>
            <a:r>
              <a:rPr lang="en-US" sz="1200">
                <a:gradFill>
                  <a:gsLst>
                    <a:gs pos="1000">
                      <a:schemeClr val="tx1"/>
                    </a:gs>
                    <a:gs pos="100000">
                      <a:schemeClr val="tx1"/>
                    </a:gs>
                  </a:gsLst>
                  <a:lin ang="5400000" scaled="0"/>
                </a:gradFill>
                <a:cs typeface="Segoe UI"/>
              </a:rPr>
              <a:t>Understand the landscape of </a:t>
            </a:r>
            <a:r>
              <a:rPr lang="en-US" sz="1200" b="1">
                <a:gradFill>
                  <a:gsLst>
                    <a:gs pos="1000">
                      <a:schemeClr val="tx1"/>
                    </a:gs>
                    <a:gs pos="100000">
                      <a:schemeClr val="tx1"/>
                    </a:gs>
                  </a:gsLst>
                  <a:lin ang="5400000" scaled="0"/>
                </a:gradFill>
                <a:cs typeface="Segoe UI"/>
              </a:rPr>
              <a:t>partners in your industries</a:t>
            </a:r>
            <a:r>
              <a:rPr lang="en-US" sz="1200">
                <a:gradFill>
                  <a:gsLst>
                    <a:gs pos="1000">
                      <a:schemeClr val="tx1"/>
                    </a:gs>
                    <a:gs pos="100000">
                      <a:schemeClr val="tx1"/>
                    </a:gs>
                  </a:gsLst>
                  <a:lin ang="5400000" scaled="0"/>
                </a:gradFill>
                <a:cs typeface="Segoe UI"/>
              </a:rPr>
              <a:t>, your </a:t>
            </a:r>
            <a:r>
              <a:rPr lang="en-US" sz="1200" b="1">
                <a:gradFill>
                  <a:gsLst>
                    <a:gs pos="1000">
                      <a:schemeClr val="tx1"/>
                    </a:gs>
                    <a:gs pos="100000">
                      <a:schemeClr val="tx1"/>
                    </a:gs>
                  </a:gsLst>
                  <a:lin ang="5400000" scaled="0"/>
                </a:gradFill>
                <a:cs typeface="Segoe UI"/>
              </a:rPr>
              <a:t>customer ecosystem</a:t>
            </a:r>
            <a:r>
              <a:rPr lang="en-US" sz="1200">
                <a:gradFill>
                  <a:gsLst>
                    <a:gs pos="1000">
                      <a:schemeClr val="tx1"/>
                    </a:gs>
                    <a:gs pos="100000">
                      <a:schemeClr val="tx1"/>
                    </a:gs>
                  </a:gsLst>
                  <a:lin ang="5400000" scaled="0"/>
                </a:gradFill>
                <a:cs typeface="Segoe UI"/>
              </a:rPr>
              <a:t>, and your </a:t>
            </a:r>
            <a:r>
              <a:rPr lang="en-US" sz="1200" b="1">
                <a:gradFill>
                  <a:gsLst>
                    <a:gs pos="1000">
                      <a:schemeClr val="tx1"/>
                    </a:gs>
                    <a:gs pos="100000">
                      <a:schemeClr val="tx1"/>
                    </a:gs>
                  </a:gsLst>
                  <a:lin ang="5400000" scaled="0"/>
                </a:gradFill>
                <a:cs typeface="Segoe UI"/>
              </a:rPr>
              <a:t>geography</a:t>
            </a:r>
            <a:r>
              <a:rPr lang="en-US" sz="1200">
                <a:gradFill>
                  <a:gsLst>
                    <a:gs pos="1000">
                      <a:schemeClr val="tx1"/>
                    </a:gs>
                    <a:gs pos="100000">
                      <a:schemeClr val="tx1"/>
                    </a:gs>
                  </a:gsLst>
                  <a:lin ang="5400000" scaled="0"/>
                </a:gradFill>
                <a:cs typeface="Segoe UI"/>
              </a:rPr>
              <a:t> in order to get the most from that partner network. Keep your understanding fresh and current.</a:t>
            </a:r>
          </a:p>
          <a:p>
            <a:pPr marL="171450" indent="-171450" defTabSz="932472" fontAlgn="base">
              <a:spcBef>
                <a:spcPct val="0"/>
              </a:spcBef>
              <a:spcAft>
                <a:spcPts val="300"/>
              </a:spcAft>
              <a:buFont typeface="Arial" panose="020B0604020202020204" pitchFamily="34" charset="0"/>
              <a:buChar char="•"/>
            </a:pPr>
            <a:r>
              <a:rPr lang="en-US" sz="1200">
                <a:gradFill>
                  <a:gsLst>
                    <a:gs pos="1000">
                      <a:schemeClr val="tx1"/>
                    </a:gs>
                    <a:gs pos="100000">
                      <a:schemeClr val="tx1"/>
                    </a:gs>
                  </a:gsLst>
                  <a:lin ang="5400000" scaled="0"/>
                </a:gradFill>
                <a:cs typeface="Segoe UI" pitchFamily="34" charset="0"/>
              </a:rPr>
              <a:t>Understand whether the Cloud Solution Provider purchasing option capabilities fulfill your customer needs.</a:t>
            </a:r>
          </a:p>
          <a:p>
            <a:pPr defTabSz="932472" fontAlgn="base">
              <a:spcBef>
                <a:spcPct val="0"/>
              </a:spcBef>
              <a:spcAft>
                <a:spcPts val="600"/>
              </a:spcAft>
            </a:pP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7F4E01D1-1DEF-4DC5-9EA7-4D5D052D406C}"/>
              </a:ext>
            </a:extLst>
          </p:cNvPr>
          <p:cNvSpPr/>
          <p:nvPr/>
        </p:nvSpPr>
        <p:spPr bwMode="auto">
          <a:xfrm>
            <a:off x="2194560" y="4799898"/>
            <a:ext cx="9541828" cy="1339645"/>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spcBef>
                <a:spcPct val="0"/>
              </a:spcBef>
              <a:spcAft>
                <a:spcPts val="600"/>
              </a:spcAft>
            </a:pPr>
            <a:r>
              <a:rPr lang="en-US" sz="1600">
                <a:solidFill>
                  <a:schemeClr val="tx2"/>
                </a:solidFill>
                <a:latin typeface="+mj-lt"/>
                <a:ea typeface="Segoe UI" pitchFamily="34" charset="0"/>
                <a:cs typeface="Segoe UI" pitchFamily="34" charset="0"/>
              </a:rPr>
              <a:t>What should you know?</a:t>
            </a:r>
          </a:p>
          <a:p>
            <a:pPr marL="171450" indent="-171450" defTabSz="932472" fontAlgn="base">
              <a:spcBef>
                <a:spcPct val="0"/>
              </a:spcBef>
              <a:spcAft>
                <a:spcPts val="300"/>
              </a:spcAft>
              <a:buFont typeface="Arial" panose="020B0604020202020204" pitchFamily="34" charset="0"/>
              <a:buChar char="•"/>
            </a:pPr>
            <a:r>
              <a:rPr lang="en-US" sz="1200">
                <a:gradFill>
                  <a:gsLst>
                    <a:gs pos="1000">
                      <a:schemeClr val="tx1"/>
                    </a:gs>
                    <a:gs pos="100000">
                      <a:schemeClr val="tx1"/>
                    </a:gs>
                  </a:gsLst>
                  <a:lin ang="5400000" scaled="0"/>
                </a:gradFill>
                <a:cs typeface="Segoe UI" pitchFamily="34" charset="0"/>
              </a:rPr>
              <a:t>Purchasing through CSP is an appropriate option for a managed account whose needs can be met by the partner.</a:t>
            </a:r>
          </a:p>
          <a:p>
            <a:pPr marL="171450" indent="-171450" defTabSz="932472" fontAlgn="base">
              <a:spcBef>
                <a:spcPct val="0"/>
              </a:spcBef>
              <a:spcAft>
                <a:spcPts val="300"/>
              </a:spcAft>
              <a:buFont typeface="Arial" panose="020B0604020202020204" pitchFamily="34" charset="0"/>
              <a:buChar char="•"/>
            </a:pPr>
            <a:r>
              <a:rPr lang="en-US" sz="1200">
                <a:gradFill>
                  <a:gsLst>
                    <a:gs pos="1000">
                      <a:schemeClr val="tx1"/>
                    </a:gs>
                    <a:gs pos="100000">
                      <a:schemeClr val="tx1"/>
                    </a:gs>
                  </a:gsLst>
                  <a:lin ang="5400000" scaled="0"/>
                </a:gradFill>
                <a:cs typeface="Segoe UI" pitchFamily="34" charset="0"/>
              </a:rPr>
              <a:t>Partners drive growth, no matter how a customer decides to purchase.</a:t>
            </a:r>
          </a:p>
          <a:p>
            <a:pPr marL="171450" indent="-171450" defTabSz="932472" fontAlgn="base">
              <a:spcBef>
                <a:spcPct val="0"/>
              </a:spcBef>
              <a:spcAft>
                <a:spcPts val="300"/>
              </a:spcAft>
              <a:buFont typeface="Arial" panose="020B0604020202020204" pitchFamily="34" charset="0"/>
              <a:buChar char="•"/>
            </a:pPr>
            <a:r>
              <a:rPr lang="en-US" sz="1200">
                <a:gradFill>
                  <a:gsLst>
                    <a:gs pos="1000">
                      <a:schemeClr val="tx1"/>
                    </a:gs>
                    <a:gs pos="100000">
                      <a:schemeClr val="tx1"/>
                    </a:gs>
                  </a:gsLst>
                  <a:lin ang="5400000" scaled="0"/>
                </a:gradFill>
                <a:cs typeface="Segoe UI" pitchFamily="34" charset="0"/>
              </a:rPr>
              <a:t>As a Microsoft seller, you can meet your revenue and consumption goals with CSP deals. </a:t>
            </a:r>
          </a:p>
          <a:p>
            <a:pPr defTabSz="932472" fontAlgn="base">
              <a:spcBef>
                <a:spcPct val="0"/>
              </a:spcBef>
              <a:spcAft>
                <a:spcPts val="600"/>
              </a:spcAft>
            </a:pP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sp>
        <p:nvSpPr>
          <p:cNvPr id="46" name="Footer Placeholder 3">
            <a:extLst>
              <a:ext uri="{FF2B5EF4-FFF2-40B4-BE49-F238E27FC236}">
                <a16:creationId xmlns:a16="http://schemas.microsoft.com/office/drawing/2014/main" id="{D829D64B-56FE-4DA1-880F-F7FE57F3E678}"/>
              </a:ext>
              <a:ext uri="{C183D7F6-B498-43B3-948B-1728B52AA6E4}">
                <adec:decorative xmlns:adec="http://schemas.microsoft.com/office/drawing/2017/decorative" val="1"/>
              </a:ext>
            </a:extLst>
          </p:cNvPr>
          <p:cNvSpPr txBox="1">
            <a:spLocks/>
          </p:cNvSpPr>
          <p:nvPr/>
        </p:nvSpPr>
        <p:spPr>
          <a:xfrm>
            <a:off x="455995" y="6244574"/>
            <a:ext cx="4197310" cy="3723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1133">
              <a:lnSpc>
                <a:spcPct val="80000"/>
              </a:lnSpc>
              <a:spcBef>
                <a:spcPct val="20000"/>
              </a:spcBef>
              <a:buSzPct val="90000"/>
              <a:defRPr/>
            </a:pPr>
            <a:r>
              <a:rPr lang="en-US" sz="1020">
                <a:solidFill>
                  <a:schemeClr val="bg1"/>
                </a:solidFill>
                <a:latin typeface="Segoe UI" panose="020B0502040204020203" pitchFamily="34" charset="0"/>
                <a:cs typeface="Segoe UI" panose="020B0502040204020203" pitchFamily="34" charset="0"/>
              </a:rPr>
              <a:t>Microsoft Confidential. For internal use only.</a:t>
            </a:r>
          </a:p>
        </p:txBody>
      </p:sp>
    </p:spTree>
    <p:extLst>
      <p:ext uri="{BB962C8B-B14F-4D97-AF65-F5344CB8AC3E}">
        <p14:creationId xmlns:p14="http://schemas.microsoft.com/office/powerpoint/2010/main" val="8309920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63AB1-65F0-4F8C-BEEA-784DE8B72851}"/>
              </a:ext>
            </a:extLst>
          </p:cNvPr>
          <p:cNvSpPr>
            <a:spLocks noGrp="1"/>
          </p:cNvSpPr>
          <p:nvPr>
            <p:ph type="title"/>
          </p:nvPr>
        </p:nvSpPr>
        <p:spPr/>
        <p:txBody>
          <a:bodyPr/>
          <a:lstStyle/>
          <a:p>
            <a:r>
              <a:rPr lang="en-US" sz="2700">
                <a:cs typeface="Segoe UI"/>
              </a:rPr>
              <a:t>Cloud Solution Provider (CSP) sales scenarios covered </a:t>
            </a:r>
            <a:endParaRPr lang="en-US"/>
          </a:p>
        </p:txBody>
      </p:sp>
      <p:sp>
        <p:nvSpPr>
          <p:cNvPr id="5" name="Text Placeholder 4">
            <a:extLst>
              <a:ext uri="{FF2B5EF4-FFF2-40B4-BE49-F238E27FC236}">
                <a16:creationId xmlns:a16="http://schemas.microsoft.com/office/drawing/2014/main" id="{1950C741-FC2C-439C-AB0A-D6FE416426C1}"/>
              </a:ext>
            </a:extLst>
          </p:cNvPr>
          <p:cNvSpPr>
            <a:spLocks noGrp="1"/>
          </p:cNvSpPr>
          <p:nvPr>
            <p:ph type="body" sz="quarter" idx="10"/>
          </p:nvPr>
        </p:nvSpPr>
        <p:spPr/>
        <p:txBody>
          <a:bodyPr/>
          <a:lstStyle/>
          <a:p>
            <a:r>
              <a:rPr lang="en-US"/>
              <a:t>Click on the scenario to go directly to that page</a:t>
            </a:r>
          </a:p>
        </p:txBody>
      </p:sp>
      <p:sp>
        <p:nvSpPr>
          <p:cNvPr id="7" name="TextBox 6">
            <a:extLst>
              <a:ext uri="{FF2B5EF4-FFF2-40B4-BE49-F238E27FC236}">
                <a16:creationId xmlns:a16="http://schemas.microsoft.com/office/drawing/2014/main" id="{6AC2B1ED-DE74-4361-875F-0F9C09AD6A4A}"/>
              </a:ext>
            </a:extLst>
          </p:cNvPr>
          <p:cNvSpPr txBox="1"/>
          <p:nvPr/>
        </p:nvSpPr>
        <p:spPr>
          <a:xfrm>
            <a:off x="413821" y="1774827"/>
            <a:ext cx="10912244" cy="4949047"/>
          </a:xfrm>
          <a:prstGeom prst="rect">
            <a:avLst/>
          </a:prstGeom>
          <a:noFill/>
        </p:spPr>
        <p:txBody>
          <a:bodyPr wrap="square" lIns="182880" tIns="146304" rIns="182880" bIns="146304" rtlCol="0">
            <a:spAutoFit/>
          </a:bodyPr>
          <a:lstStyle/>
          <a:p>
            <a:pPr marL="342900" indent="-342900">
              <a:lnSpc>
                <a:spcPct val="150000"/>
              </a:lnSpc>
              <a:buFont typeface="+mj-lt"/>
              <a:buAutoNum type="arabicPeriod"/>
            </a:pPr>
            <a:r>
              <a:rPr lang="en-US" sz="1600">
                <a:hlinkClick r:id="rId2" action="ppaction://hlinksldjump"/>
              </a:rPr>
              <a:t>New CSP deal being pitched by a partner to an EA customer</a:t>
            </a:r>
            <a:endParaRPr lang="en-US" sz="1600"/>
          </a:p>
          <a:p>
            <a:pPr marL="342900" indent="-342900">
              <a:lnSpc>
                <a:spcPct val="150000"/>
              </a:lnSpc>
              <a:buFont typeface="+mj-lt"/>
              <a:buAutoNum type="arabicPeriod"/>
            </a:pPr>
            <a:r>
              <a:rPr lang="en-US" sz="1600">
                <a:hlinkClick r:id="rId3" action="ppaction://hlinksldjump"/>
              </a:rPr>
              <a:t>Upsell/cross-sell into customer who has purchased via CSP</a:t>
            </a:r>
            <a:endParaRPr lang="en-US" sz="1600"/>
          </a:p>
          <a:p>
            <a:pPr marL="342900" indent="-342900">
              <a:lnSpc>
                <a:spcPct val="150000"/>
              </a:lnSpc>
              <a:buFont typeface="+mj-lt"/>
              <a:buAutoNum type="arabicPeriod"/>
            </a:pPr>
            <a:r>
              <a:rPr lang="en-US" sz="1600">
                <a:hlinkClick r:id="rId4" action="ppaction://hlinksldjump"/>
              </a:rPr>
              <a:t>New workload or product/service opportunity for existing CSP customer, but current partner </a:t>
            </a:r>
            <a:r>
              <a:rPr lang="en-US" sz="1600" i="1">
                <a:hlinkClick r:id="rId4" action="ppaction://hlinksldjump"/>
              </a:rPr>
              <a:t>does not</a:t>
            </a:r>
            <a:r>
              <a:rPr lang="en-US" sz="1600">
                <a:hlinkClick r:id="rId4" action="ppaction://hlinksldjump"/>
              </a:rPr>
              <a:t> support this workload or product/service</a:t>
            </a:r>
            <a:endParaRPr lang="en-US" sz="1600"/>
          </a:p>
          <a:p>
            <a:pPr marL="342900" indent="-342900">
              <a:lnSpc>
                <a:spcPct val="150000"/>
              </a:lnSpc>
              <a:buFont typeface="+mj-lt"/>
              <a:buAutoNum type="arabicPeriod"/>
            </a:pPr>
            <a:r>
              <a:rPr lang="en-US" sz="1600">
                <a:hlinkClick r:id="rId5" action="ppaction://hlinksldjump"/>
              </a:rPr>
              <a:t>New workload or product/service opportunity for existing CSP customer, and partner </a:t>
            </a:r>
            <a:r>
              <a:rPr lang="en-US" sz="1600" i="1">
                <a:hlinkClick r:id="rId5" action="ppaction://hlinksldjump"/>
              </a:rPr>
              <a:t>does </a:t>
            </a:r>
            <a:r>
              <a:rPr lang="en-US" sz="1600">
                <a:hlinkClick r:id="rId5" action="ppaction://hlinksldjump"/>
              </a:rPr>
              <a:t>support the solution</a:t>
            </a:r>
            <a:endParaRPr lang="en-US" sz="1600"/>
          </a:p>
          <a:p>
            <a:pPr marL="342900" indent="-342900">
              <a:lnSpc>
                <a:spcPct val="150000"/>
              </a:lnSpc>
              <a:buFont typeface="+mj-lt"/>
              <a:buAutoNum type="arabicPeriod"/>
            </a:pPr>
            <a:r>
              <a:rPr lang="en-US" sz="1600">
                <a:hlinkClick r:id="rId6" action="ppaction://hlinksldjump"/>
              </a:rPr>
              <a:t>Customer has an upcoming EA renewal</a:t>
            </a:r>
            <a:endParaRPr lang="en-US" sz="1600"/>
          </a:p>
          <a:p>
            <a:pPr marL="342900" indent="-342900">
              <a:lnSpc>
                <a:spcPct val="150000"/>
              </a:lnSpc>
              <a:buFont typeface="+mj-lt"/>
              <a:buAutoNum type="arabicPeriod"/>
            </a:pPr>
            <a:r>
              <a:rPr lang="en-US" sz="1600">
                <a:hlinkClick r:id="rId7" action="ppaction://hlinksldjump"/>
              </a:rPr>
              <a:t>Customer moves from EA to CSP and has product or licensing support needs</a:t>
            </a:r>
            <a:endParaRPr lang="en-US" sz="1600"/>
          </a:p>
          <a:p>
            <a:pPr marL="342900" indent="-342900">
              <a:lnSpc>
                <a:spcPct val="150000"/>
              </a:lnSpc>
              <a:buFont typeface="+mj-lt"/>
              <a:buAutoNum type="arabicPeriod"/>
            </a:pPr>
            <a:r>
              <a:rPr lang="en-US" sz="1600">
                <a:hlinkClick r:id="rId8" action="ppaction://hlinksldjump"/>
              </a:rPr>
              <a:t>Customer needs to change from current partner to another partner selling through CSP</a:t>
            </a:r>
            <a:endParaRPr lang="en-US" sz="1600"/>
          </a:p>
          <a:p>
            <a:pPr marL="342900" indent="-342900">
              <a:lnSpc>
                <a:spcPct val="150000"/>
              </a:lnSpc>
              <a:buFont typeface="+mj-lt"/>
              <a:buAutoNum type="arabicPeriod"/>
            </a:pPr>
            <a:r>
              <a:rPr lang="en-US" sz="1600">
                <a:hlinkClick r:id="rId9" action="ppaction://hlinksldjump"/>
              </a:rPr>
              <a:t>Customer wants to migrate from CSP to EA or an MCA through their account team (direct markets)</a:t>
            </a:r>
            <a:endParaRPr lang="en-US" sz="1600"/>
          </a:p>
          <a:p>
            <a:pPr>
              <a:lnSpc>
                <a:spcPct val="90000"/>
              </a:lnSpc>
            </a:pPr>
            <a:endParaRPr lang="en-US" sz="1600"/>
          </a:p>
          <a:p>
            <a:pPr>
              <a:lnSpc>
                <a:spcPct val="90000"/>
              </a:lnSpc>
            </a:pPr>
            <a:endParaRPr lang="en-US" sz="1600"/>
          </a:p>
          <a:p>
            <a:pPr>
              <a:lnSpc>
                <a:spcPct val="90000"/>
              </a:lnSpc>
            </a:pPr>
            <a:endParaRPr lang="en-US" sz="1600"/>
          </a:p>
          <a:p>
            <a:pPr>
              <a:lnSpc>
                <a:spcPct val="90000"/>
              </a:lnSpc>
            </a:pPr>
            <a:endParaRPr lang="en-US" sz="1600"/>
          </a:p>
          <a:p>
            <a:pPr>
              <a:lnSpc>
                <a:spcPct val="90000"/>
              </a:lnSpc>
            </a:pPr>
            <a:endParaRPr lang="en-US" sz="1600"/>
          </a:p>
          <a:p>
            <a:pPr>
              <a:lnSpc>
                <a:spcPct val="90000"/>
              </a:lnSpc>
            </a:pPr>
            <a:endParaRPr lang="en-US" sz="1600"/>
          </a:p>
        </p:txBody>
      </p:sp>
    </p:spTree>
    <p:extLst>
      <p:ext uri="{BB962C8B-B14F-4D97-AF65-F5344CB8AC3E}">
        <p14:creationId xmlns:p14="http://schemas.microsoft.com/office/powerpoint/2010/main" val="12048632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D2B2AF-DAD9-499C-858C-DB08252428DB}"/>
              </a:ext>
            </a:extLst>
          </p:cNvPr>
          <p:cNvSpPr>
            <a:spLocks noGrp="1"/>
          </p:cNvSpPr>
          <p:nvPr>
            <p:ph type="title"/>
          </p:nvPr>
        </p:nvSpPr>
        <p:spPr>
          <a:xfrm>
            <a:off x="455995" y="388934"/>
            <a:ext cx="11306469" cy="403137"/>
          </a:xfrm>
        </p:spPr>
        <p:txBody>
          <a:bodyPr/>
          <a:lstStyle/>
          <a:p>
            <a:r>
              <a:rPr lang="en-US"/>
              <a:t>Scenario 1</a:t>
            </a:r>
          </a:p>
        </p:txBody>
      </p:sp>
      <p:sp>
        <p:nvSpPr>
          <p:cNvPr id="6" name="Text Placeholder 5">
            <a:extLst>
              <a:ext uri="{FF2B5EF4-FFF2-40B4-BE49-F238E27FC236}">
                <a16:creationId xmlns:a16="http://schemas.microsoft.com/office/drawing/2014/main" id="{E1EA4895-F720-4772-B570-83DABE9ED074}"/>
              </a:ext>
            </a:extLst>
          </p:cNvPr>
          <p:cNvSpPr>
            <a:spLocks noGrp="1"/>
          </p:cNvSpPr>
          <p:nvPr>
            <p:ph type="body" sz="quarter" idx="10"/>
          </p:nvPr>
        </p:nvSpPr>
        <p:spPr>
          <a:xfrm>
            <a:off x="455613" y="789971"/>
            <a:ext cx="11306175" cy="276999"/>
          </a:xfrm>
        </p:spPr>
        <p:txBody>
          <a:bodyPr/>
          <a:lstStyle/>
          <a:p>
            <a:pPr>
              <a:lnSpc>
                <a:spcPct val="90000"/>
              </a:lnSpc>
            </a:pPr>
            <a:r>
              <a:rPr lang="en-US"/>
              <a:t>New CSP deal being pitched by a partner to an EA customer</a:t>
            </a:r>
          </a:p>
        </p:txBody>
      </p:sp>
      <p:sp>
        <p:nvSpPr>
          <p:cNvPr id="9" name="Rectangle 8">
            <a:extLst>
              <a:ext uri="{FF2B5EF4-FFF2-40B4-BE49-F238E27FC236}">
                <a16:creationId xmlns:a16="http://schemas.microsoft.com/office/drawing/2014/main" id="{887EC613-5862-47F9-855A-4B964E36F503}"/>
              </a:ext>
            </a:extLst>
          </p:cNvPr>
          <p:cNvSpPr/>
          <p:nvPr/>
        </p:nvSpPr>
        <p:spPr bwMode="auto">
          <a:xfrm>
            <a:off x="455612" y="1769664"/>
            <a:ext cx="2329706" cy="440253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8661C5"/>
                    </a:gs>
                    <a:gs pos="100000">
                      <a:srgbClr val="8661C5"/>
                    </a:gs>
                  </a:gsLst>
                  <a:lin ang="5400000" scaled="0"/>
                </a:gradFill>
                <a:latin typeface="+mj-lt"/>
                <a:ea typeface="Segoe UI" pitchFamily="34" charset="0"/>
                <a:cs typeface="Segoe UI" pitchFamily="34" charset="0"/>
              </a:rPr>
              <a:t>What does the </a:t>
            </a:r>
            <a:br>
              <a:rPr lang="en-US" sz="1400">
                <a:gradFill>
                  <a:gsLst>
                    <a:gs pos="1000">
                      <a:srgbClr val="8661C5"/>
                    </a:gs>
                    <a:gs pos="100000">
                      <a:srgbClr val="8661C5"/>
                    </a:gs>
                  </a:gsLst>
                  <a:lin ang="5400000" scaled="0"/>
                </a:gradFill>
                <a:latin typeface="+mj-lt"/>
                <a:ea typeface="Segoe UI" pitchFamily="34" charset="0"/>
                <a:cs typeface="Segoe UI" pitchFamily="34" charset="0"/>
              </a:rPr>
            </a:br>
            <a:r>
              <a:rPr lang="en-US" sz="1400">
                <a:gradFill>
                  <a:gsLst>
                    <a:gs pos="1000">
                      <a:srgbClr val="8661C5"/>
                    </a:gs>
                    <a:gs pos="100000">
                      <a:srgbClr val="8661C5"/>
                    </a:gs>
                  </a:gsLst>
                  <a:lin ang="5400000" scaled="0"/>
                </a:gradFill>
                <a:latin typeface="+mj-lt"/>
                <a:ea typeface="Segoe UI" pitchFamily="34" charset="0"/>
                <a:cs typeface="Segoe UI" pitchFamily="34" charset="0"/>
              </a:rPr>
              <a:t>partner do?</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ea typeface="Segoe UI" pitchFamily="34" charset="0"/>
                <a:cs typeface="Segoe UI" pitchFamily="34" charset="0"/>
              </a:rPr>
              <a:t>Craft the deal, set pricing, negotiate with customer.</a:t>
            </a:r>
          </a:p>
          <a:p>
            <a:pPr defTabSz="932472" fontAlgn="base">
              <a:lnSpc>
                <a:spcPct val="90000"/>
              </a:lnSpc>
              <a:spcBef>
                <a:spcPct val="0"/>
              </a:spcBef>
              <a:spcAft>
                <a:spcPts val="600"/>
              </a:spcAft>
            </a:pPr>
            <a:r>
              <a:rPr lang="en-US" sz="1200" b="1">
                <a:gradFill>
                  <a:gsLst>
                    <a:gs pos="1000">
                      <a:schemeClr val="tx1"/>
                    </a:gs>
                    <a:gs pos="100000">
                      <a:schemeClr val="tx1"/>
                    </a:gs>
                  </a:gsLst>
                  <a:lin ang="5400000" scaled="0"/>
                </a:gradFill>
                <a:ea typeface="Segoe UI" pitchFamily="34" charset="0"/>
                <a:cs typeface="Segoe UI" pitchFamily="34" charset="0"/>
              </a:rPr>
              <a:t>Best practices:</a:t>
            </a:r>
          </a:p>
          <a:p>
            <a:pPr marL="185738" indent="-185738"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ea typeface="Segoe UI" pitchFamily="34" charset="0"/>
                <a:cs typeface="Segoe UI" pitchFamily="34" charset="0"/>
              </a:rPr>
              <a:t>Share deal leads in Partner Center with Microsoft account teams</a:t>
            </a:r>
          </a:p>
          <a:p>
            <a:pPr marL="185738" indent="-185738" defTabSz="932472" fontAlgn="base">
              <a:lnSpc>
                <a:spcPct val="90000"/>
              </a:lnSpc>
              <a:spcBef>
                <a:spcPct val="0"/>
              </a:spcBef>
              <a:spcAft>
                <a:spcPts val="1200"/>
              </a:spcAft>
              <a:buBlip>
                <a:blip r:embed="rId2"/>
              </a:buBlip>
            </a:pPr>
            <a:r>
              <a:rPr lang="en-US" sz="1200">
                <a:gradFill>
                  <a:gsLst>
                    <a:gs pos="1000">
                      <a:schemeClr val="tx1"/>
                    </a:gs>
                    <a:gs pos="100000">
                      <a:schemeClr val="tx1"/>
                    </a:gs>
                  </a:gsLst>
                  <a:lin ang="5400000" scaled="0"/>
                </a:gradFill>
                <a:ea typeface="Segoe UI" pitchFamily="34" charset="0"/>
                <a:cs typeface="Segoe UI" pitchFamily="34" charset="0"/>
              </a:rPr>
              <a:t>Help customer understand CSP purchasing capabilities and limitations, such as customer use of Premier or Unified Support for Cloud Solution Provider purchases</a:t>
            </a:r>
          </a:p>
        </p:txBody>
      </p:sp>
      <p:sp>
        <p:nvSpPr>
          <p:cNvPr id="10" name="Rectangle 9">
            <a:extLst>
              <a:ext uri="{FF2B5EF4-FFF2-40B4-BE49-F238E27FC236}">
                <a16:creationId xmlns:a16="http://schemas.microsoft.com/office/drawing/2014/main" id="{D1CA53FF-6F4C-4B20-A383-C96DAA56046D}"/>
              </a:ext>
            </a:extLst>
          </p:cNvPr>
          <p:cNvSpPr/>
          <p:nvPr/>
        </p:nvSpPr>
        <p:spPr bwMode="auto">
          <a:xfrm>
            <a:off x="2966802" y="1737913"/>
            <a:ext cx="6283795" cy="440253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8661C5"/>
                    </a:gs>
                    <a:gs pos="100000">
                      <a:srgbClr val="8661C5"/>
                    </a:gs>
                  </a:gsLst>
                  <a:lin ang="5400000" scaled="0"/>
                </a:gradFill>
                <a:latin typeface="+mj-lt"/>
                <a:ea typeface="Segoe UI" pitchFamily="34" charset="0"/>
                <a:cs typeface="Segoe UI" pitchFamily="34" charset="0"/>
              </a:rPr>
              <a:t>What should the seller do?</a:t>
            </a:r>
          </a:p>
          <a:p>
            <a:pPr defTabSz="932472" fontAlgn="base">
              <a:lnSpc>
                <a:spcPct val="90000"/>
              </a:lnSpc>
              <a:spcBef>
                <a:spcPct val="0"/>
              </a:spcBef>
              <a:spcAft>
                <a:spcPts val="1200"/>
              </a:spcAft>
            </a:pPr>
            <a:r>
              <a:rPr lang="en-US" sz="1100" b="1">
                <a:solidFill>
                  <a:schemeClr val="tx1"/>
                </a:solidFill>
                <a:cs typeface="Segoe UI" pitchFamily="34" charset="0"/>
              </a:rPr>
              <a:t>Best Practice: </a:t>
            </a:r>
            <a:r>
              <a:rPr lang="en-US" sz="1100">
                <a:solidFill>
                  <a:schemeClr val="tx1"/>
                </a:solidFill>
                <a:cs typeface="Segoe UI" pitchFamily="34" charset="0"/>
              </a:rPr>
              <a:t>If the seller and the partner are both engaged with the customer for the same deal, work with the partner to co-sell if possible. Share the lead with partner. (Scenario may differ if the customer is already working with a preferred partner or does not yet have a partner. If a partner referral is needed, provide three or more partners, following standard practices).</a:t>
            </a:r>
          </a:p>
          <a:p>
            <a:pPr defTabSz="932472" fontAlgn="base">
              <a:lnSpc>
                <a:spcPct val="90000"/>
              </a:lnSpc>
              <a:spcBef>
                <a:spcPct val="0"/>
              </a:spcBef>
              <a:spcAft>
                <a:spcPts val="1200"/>
              </a:spcAft>
            </a:pPr>
            <a:r>
              <a:rPr lang="en-US" sz="1100">
                <a:gradFill>
                  <a:gsLst>
                    <a:gs pos="1000">
                      <a:schemeClr val="tx1"/>
                    </a:gs>
                    <a:gs pos="100000">
                      <a:schemeClr val="tx1"/>
                    </a:gs>
                  </a:gsLst>
                  <a:lin ang="5400000" scaled="0"/>
                </a:gradFill>
                <a:cs typeface="Segoe UI" pitchFamily="34" charset="0"/>
              </a:rPr>
              <a:t>If the partner is driving the CSP deal and they don’t need any support from you, let the partner lead the sales engagement.</a:t>
            </a:r>
          </a:p>
          <a:p>
            <a:pPr defTabSz="932472" fontAlgn="base">
              <a:lnSpc>
                <a:spcPct val="90000"/>
              </a:lnSpc>
              <a:spcBef>
                <a:spcPct val="0"/>
              </a:spcBef>
              <a:spcAft>
                <a:spcPts val="600"/>
              </a:spcAft>
            </a:pPr>
            <a:r>
              <a:rPr lang="en-US" sz="1100">
                <a:gradFill>
                  <a:gsLst>
                    <a:gs pos="1000">
                      <a:schemeClr val="tx1"/>
                    </a:gs>
                    <a:gs pos="100000">
                      <a:schemeClr val="tx1"/>
                    </a:gs>
                  </a:gsLst>
                  <a:lin ang="5400000" scaled="0"/>
                </a:gradFill>
                <a:cs typeface="Segoe UI" pitchFamily="34" charset="0"/>
              </a:rPr>
              <a:t>In this scenario, or if the partner reaches out for help: </a:t>
            </a:r>
          </a:p>
          <a:p>
            <a:pPr marL="185420" indent="-185420" defTabSz="932472" fontAlgn="base">
              <a:lnSpc>
                <a:spcPct val="90000"/>
              </a:lnSpc>
              <a:spcBef>
                <a:spcPct val="0"/>
              </a:spcBef>
              <a:spcAft>
                <a:spcPts val="600"/>
              </a:spcAft>
              <a:buBlip>
                <a:blip r:embed="rId2"/>
              </a:buBlip>
            </a:pPr>
            <a:r>
              <a:rPr lang="en-US" sz="1100">
                <a:gradFill>
                  <a:gsLst>
                    <a:gs pos="1000">
                      <a:schemeClr val="tx1"/>
                    </a:gs>
                    <a:gs pos="100000">
                      <a:schemeClr val="tx1"/>
                    </a:gs>
                  </a:gsLst>
                  <a:lin ang="5400000" scaled="0"/>
                </a:gradFill>
                <a:cs typeface="Segoe UI" pitchFamily="34" charset="0"/>
              </a:rPr>
              <a:t>Understand customer needs and how they can be met by either the enterprise motion or the breadth motion</a:t>
            </a:r>
          </a:p>
          <a:p>
            <a:pPr marL="185420" indent="-185420" defTabSz="932472" fontAlgn="base">
              <a:lnSpc>
                <a:spcPct val="90000"/>
              </a:lnSpc>
              <a:spcBef>
                <a:spcPct val="0"/>
              </a:spcBef>
              <a:spcAft>
                <a:spcPts val="600"/>
              </a:spcAft>
              <a:buBlip>
                <a:blip r:embed="rId2"/>
              </a:buBlip>
            </a:pPr>
            <a:r>
              <a:rPr lang="en-US" sz="1100">
                <a:gradFill>
                  <a:gsLst>
                    <a:gs pos="1000">
                      <a:schemeClr val="tx1"/>
                    </a:gs>
                    <a:gs pos="100000">
                      <a:schemeClr val="tx1"/>
                    </a:gs>
                  </a:gsLst>
                  <a:lin ang="5400000" scaled="0"/>
                </a:gradFill>
                <a:cs typeface="Segoe UI"/>
              </a:rPr>
              <a:t>Work with the partner on value solutions selling to customer</a:t>
            </a:r>
          </a:p>
          <a:p>
            <a:pPr marL="185420" indent="-185420" defTabSz="932472" fontAlgn="base">
              <a:lnSpc>
                <a:spcPct val="90000"/>
              </a:lnSpc>
              <a:spcBef>
                <a:spcPct val="0"/>
              </a:spcBef>
              <a:spcAft>
                <a:spcPts val="600"/>
              </a:spcAft>
              <a:buBlip>
                <a:blip r:embed="rId2"/>
              </a:buBlip>
            </a:pPr>
            <a:r>
              <a:rPr lang="en-US" sz="1100">
                <a:gradFill>
                  <a:gsLst>
                    <a:gs pos="1000">
                      <a:schemeClr val="tx1"/>
                    </a:gs>
                    <a:gs pos="100000">
                      <a:schemeClr val="tx1"/>
                    </a:gs>
                  </a:gsLst>
                  <a:lin ang="5400000" scaled="0"/>
                </a:gradFill>
                <a:cs typeface="Segoe UI"/>
              </a:rPr>
              <a:t>Understand whether the partner currently has an engagement with this customer </a:t>
            </a:r>
            <a:br>
              <a:rPr lang="en-US" sz="1100">
                <a:cs typeface="Segoe UI" pitchFamily="34" charset="0"/>
              </a:rPr>
            </a:br>
            <a:r>
              <a:rPr lang="en-US" sz="1100">
                <a:gradFill>
                  <a:gsLst>
                    <a:gs pos="1000">
                      <a:schemeClr val="tx1"/>
                    </a:gs>
                    <a:gs pos="100000">
                      <a:schemeClr val="tx1"/>
                    </a:gs>
                  </a:gsLst>
                  <a:lin ang="5400000" scaled="0"/>
                </a:gradFill>
                <a:cs typeface="Segoe UI"/>
              </a:rPr>
              <a:t>for a managed service</a:t>
            </a:r>
          </a:p>
          <a:p>
            <a:pPr marL="185420" indent="-185420" defTabSz="932472" fontAlgn="base">
              <a:lnSpc>
                <a:spcPct val="90000"/>
              </a:lnSpc>
              <a:spcBef>
                <a:spcPct val="0"/>
              </a:spcBef>
              <a:spcAft>
                <a:spcPts val="1200"/>
              </a:spcAft>
              <a:buBlip>
                <a:blip r:embed="rId2"/>
              </a:buBlip>
            </a:pPr>
            <a:r>
              <a:rPr lang="en-US" sz="1100">
                <a:gradFill>
                  <a:gsLst>
                    <a:gs pos="1000">
                      <a:schemeClr val="tx1"/>
                    </a:gs>
                    <a:gs pos="100000">
                      <a:schemeClr val="tx1"/>
                    </a:gs>
                  </a:gsLst>
                  <a:lin ang="5400000" scaled="0"/>
                </a:gradFill>
                <a:cs typeface="Segoe UI"/>
              </a:rPr>
              <a:t>With the partner, identify what will drive growth with the customer</a:t>
            </a:r>
          </a:p>
          <a:p>
            <a:pPr defTabSz="932472" fontAlgn="base">
              <a:lnSpc>
                <a:spcPct val="90000"/>
              </a:lnSpc>
              <a:spcBef>
                <a:spcPct val="0"/>
              </a:spcBef>
              <a:spcAft>
                <a:spcPts val="1200"/>
              </a:spcAft>
            </a:pPr>
            <a:r>
              <a:rPr lang="en-US" sz="1100">
                <a:gradFill>
                  <a:gsLst>
                    <a:gs pos="1000">
                      <a:schemeClr val="tx1"/>
                    </a:gs>
                    <a:gs pos="100000">
                      <a:schemeClr val="tx1"/>
                    </a:gs>
                  </a:gsLst>
                  <a:lin ang="5400000" scaled="0"/>
                </a:gradFill>
                <a:cs typeface="Segoe UI" pitchFamily="34" charset="0"/>
              </a:rPr>
              <a:t>Ensure the customer is educated objectively on their purchasing options.</a:t>
            </a:r>
          </a:p>
          <a:p>
            <a:pPr defTabSz="932472" fontAlgn="base">
              <a:lnSpc>
                <a:spcPct val="90000"/>
              </a:lnSpc>
              <a:spcBef>
                <a:spcPct val="0"/>
              </a:spcBef>
              <a:spcAft>
                <a:spcPts val="1200"/>
              </a:spcAft>
            </a:pPr>
            <a:r>
              <a:rPr lang="en-US" sz="1100">
                <a:gradFill>
                  <a:gsLst>
                    <a:gs pos="1000">
                      <a:schemeClr val="tx1"/>
                    </a:gs>
                    <a:gs pos="100000">
                      <a:schemeClr val="tx1"/>
                    </a:gs>
                  </a:gsLst>
                  <a:lin ang="5400000" scaled="0"/>
                </a:gradFill>
                <a:cs typeface="Segoe UI" pitchFamily="34" charset="0"/>
              </a:rPr>
              <a:t>If the customer requests, create a deal in enterprise motion and allow the customer to make their choice. Use empowerment in compete and upsell scenarios as needed but do not offer concessions to compete against other purchasing motions. </a:t>
            </a:r>
          </a:p>
          <a:p>
            <a:pPr defTabSz="932472" fontAlgn="base">
              <a:lnSpc>
                <a:spcPct val="90000"/>
              </a:lnSpc>
              <a:spcBef>
                <a:spcPct val="0"/>
              </a:spcBef>
              <a:spcAft>
                <a:spcPts val="1200"/>
              </a:spcAft>
            </a:pPr>
            <a:endParaRPr lang="en-US" sz="1200">
              <a:gradFill>
                <a:gsLst>
                  <a:gs pos="1000">
                    <a:schemeClr val="tx1"/>
                  </a:gs>
                  <a:gs pos="100000">
                    <a:schemeClr val="tx1"/>
                  </a:gs>
                </a:gsLst>
                <a:lin ang="5400000" scaled="0"/>
              </a:gradFill>
              <a:cs typeface="Segoe UI" pitchFamily="34" charset="0"/>
            </a:endParaRPr>
          </a:p>
          <a:p>
            <a:pPr defTabSz="932472" fontAlgn="base">
              <a:lnSpc>
                <a:spcPct val="90000"/>
              </a:lnSpc>
              <a:spcBef>
                <a:spcPct val="0"/>
              </a:spcBef>
              <a:spcAft>
                <a:spcPts val="1200"/>
              </a:spcAft>
            </a:pP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7F4E01D1-1DEF-4DC5-9EA7-4D5D052D406C}"/>
              </a:ext>
            </a:extLst>
          </p:cNvPr>
          <p:cNvSpPr/>
          <p:nvPr/>
        </p:nvSpPr>
        <p:spPr bwMode="auto">
          <a:xfrm>
            <a:off x="9406680" y="1769663"/>
            <a:ext cx="2329706" cy="440253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8661C5"/>
                    </a:gs>
                    <a:gs pos="100000">
                      <a:srgbClr val="8661C5"/>
                    </a:gs>
                  </a:gsLst>
                  <a:lin ang="5400000" scaled="0"/>
                </a:gradFill>
                <a:latin typeface="+mj-lt"/>
                <a:ea typeface="Segoe UI" pitchFamily="34" charset="0"/>
                <a:cs typeface="Segoe UI"/>
              </a:rPr>
              <a:t>What should the </a:t>
            </a:r>
            <a:br>
              <a:rPr lang="en-US" sz="1400">
                <a:latin typeface="+mj-lt"/>
                <a:ea typeface="Segoe UI" pitchFamily="34" charset="0"/>
                <a:cs typeface="Segoe UI" pitchFamily="34" charset="0"/>
              </a:rPr>
            </a:br>
            <a:r>
              <a:rPr lang="en-US" sz="1400">
                <a:gradFill>
                  <a:gsLst>
                    <a:gs pos="1000">
                      <a:srgbClr val="8661C5"/>
                    </a:gs>
                    <a:gs pos="100000">
                      <a:srgbClr val="8661C5"/>
                    </a:gs>
                  </a:gsLst>
                  <a:lin ang="5400000" scaled="0"/>
                </a:gradFill>
                <a:latin typeface="+mj-lt"/>
                <a:ea typeface="Segoe UI" pitchFamily="34" charset="0"/>
                <a:cs typeface="Segoe UI"/>
              </a:rPr>
              <a:t>seller mindset be?</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Purchasing through CSP is an appropriate option for a managed account whose needs can be met through the partner.</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Partners have roles to play in both the breadth motion and in the enterprise motion. Partners can drive growth in both scenarios.</a:t>
            </a:r>
          </a:p>
          <a:p>
            <a:pPr defTabSz="932472" fontAlgn="base">
              <a:lnSpc>
                <a:spcPct val="90000"/>
              </a:lnSpc>
              <a:spcBef>
                <a:spcPct val="0"/>
              </a:spcBef>
              <a:spcAft>
                <a:spcPts val="1200"/>
              </a:spcAft>
            </a:pP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grpSp>
        <p:nvGrpSpPr>
          <p:cNvPr id="37" name="Group 4">
            <a:extLst>
              <a:ext uri="{FF2B5EF4-FFF2-40B4-BE49-F238E27FC236}">
                <a16:creationId xmlns:a16="http://schemas.microsoft.com/office/drawing/2014/main" id="{47C5E1CA-B2BF-424E-86CD-0A95ECF2DCD0}"/>
              </a:ext>
            </a:extLst>
          </p:cNvPr>
          <p:cNvGrpSpPr>
            <a:grpSpLocks noChangeAspect="1"/>
          </p:cNvGrpSpPr>
          <p:nvPr/>
        </p:nvGrpSpPr>
        <p:grpSpPr bwMode="auto">
          <a:xfrm>
            <a:off x="2291787" y="1904733"/>
            <a:ext cx="362748" cy="348320"/>
            <a:chOff x="5891" y="3313"/>
            <a:chExt cx="352" cy="338"/>
          </a:xfrm>
        </p:grpSpPr>
        <p:sp>
          <p:nvSpPr>
            <p:cNvPr id="38" name="Freeform 5">
              <a:extLst>
                <a:ext uri="{FF2B5EF4-FFF2-40B4-BE49-F238E27FC236}">
                  <a16:creationId xmlns:a16="http://schemas.microsoft.com/office/drawing/2014/main" id="{E432899F-1CE7-49B1-8B26-48146B0FC2BF}"/>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rgbClr val="866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9" name="Freeform 6">
              <a:extLst>
                <a:ext uri="{FF2B5EF4-FFF2-40B4-BE49-F238E27FC236}">
                  <a16:creationId xmlns:a16="http://schemas.microsoft.com/office/drawing/2014/main" id="{C0778FF6-C652-44A3-B204-86B1314D036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40" name="Freeform 7">
              <a:extLst>
                <a:ext uri="{FF2B5EF4-FFF2-40B4-BE49-F238E27FC236}">
                  <a16:creationId xmlns:a16="http://schemas.microsoft.com/office/drawing/2014/main" id="{6FA16CE6-7678-4D35-BCF5-597A4E9982E4}"/>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41" name="Freeform 8">
              <a:extLst>
                <a:ext uri="{FF2B5EF4-FFF2-40B4-BE49-F238E27FC236}">
                  <a16:creationId xmlns:a16="http://schemas.microsoft.com/office/drawing/2014/main" id="{37E1DF6C-09A6-49EA-B69D-907554899A80}"/>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42" name="Freeform 9">
              <a:extLst>
                <a:ext uri="{FF2B5EF4-FFF2-40B4-BE49-F238E27FC236}">
                  <a16:creationId xmlns:a16="http://schemas.microsoft.com/office/drawing/2014/main" id="{56B19873-EE2D-4BFA-BC5F-012B630964E6}"/>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43" name="Freeform 10">
              <a:extLst>
                <a:ext uri="{FF2B5EF4-FFF2-40B4-BE49-F238E27FC236}">
                  <a16:creationId xmlns:a16="http://schemas.microsoft.com/office/drawing/2014/main" id="{45F68E0E-0FDC-4BDF-9433-2582F2824AA6}"/>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7" name="Group 4">
            <a:extLst>
              <a:ext uri="{FF2B5EF4-FFF2-40B4-BE49-F238E27FC236}">
                <a16:creationId xmlns:a16="http://schemas.microsoft.com/office/drawing/2014/main" id="{1F039EF0-30B7-439F-B3AA-99D344052BB5}"/>
              </a:ext>
            </a:extLst>
          </p:cNvPr>
          <p:cNvGrpSpPr>
            <a:grpSpLocks noChangeAspect="1"/>
          </p:cNvGrpSpPr>
          <p:nvPr/>
        </p:nvGrpSpPr>
        <p:grpSpPr bwMode="auto">
          <a:xfrm>
            <a:off x="8779237" y="1821871"/>
            <a:ext cx="371475" cy="382588"/>
            <a:chOff x="5512" y="1161"/>
            <a:chExt cx="234" cy="241"/>
          </a:xfrm>
        </p:grpSpPr>
        <p:sp>
          <p:nvSpPr>
            <p:cNvPr id="8" name="AutoShape 3">
              <a:extLst>
                <a:ext uri="{FF2B5EF4-FFF2-40B4-BE49-F238E27FC236}">
                  <a16:creationId xmlns:a16="http://schemas.microsoft.com/office/drawing/2014/main" id="{B4B84FDF-BF8B-499A-ADD9-EFA0F135500F}"/>
                </a:ext>
              </a:extLst>
            </p:cNvPr>
            <p:cNvSpPr>
              <a:spLocks noChangeAspect="1" noChangeArrowheads="1" noTextEdit="1"/>
            </p:cNvSpPr>
            <p:nvPr/>
          </p:nvSpPr>
          <p:spPr bwMode="auto">
            <a:xfrm>
              <a:off x="5512" y="1163"/>
              <a:ext cx="234"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6D035838-111B-47FA-AA23-A1455F9CAB75}"/>
                </a:ext>
              </a:extLst>
            </p:cNvPr>
            <p:cNvSpPr>
              <a:spLocks/>
            </p:cNvSpPr>
            <p:nvPr/>
          </p:nvSpPr>
          <p:spPr bwMode="auto">
            <a:xfrm>
              <a:off x="5618" y="1236"/>
              <a:ext cx="68" cy="45"/>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A7D8758B-9053-4DAE-B3A1-A63543C1273B}"/>
                </a:ext>
              </a:extLst>
            </p:cNvPr>
            <p:cNvSpPr>
              <a:spLocks/>
            </p:cNvSpPr>
            <p:nvPr/>
          </p:nvSpPr>
          <p:spPr bwMode="auto">
            <a:xfrm>
              <a:off x="5565" y="1161"/>
              <a:ext cx="151" cy="143"/>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9CAE986C-45B7-4B7B-9CFA-0127D47CB7EA}"/>
                </a:ext>
              </a:extLst>
            </p:cNvPr>
            <p:cNvSpPr>
              <a:spLocks/>
            </p:cNvSpPr>
            <p:nvPr/>
          </p:nvSpPr>
          <p:spPr bwMode="auto">
            <a:xfrm>
              <a:off x="5529" y="1319"/>
              <a:ext cx="207" cy="83"/>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CE28FC27-65C8-4257-854B-CD0736DBF2A3}"/>
                </a:ext>
              </a:extLst>
            </p:cNvPr>
            <p:cNvSpPr>
              <a:spLocks/>
            </p:cNvSpPr>
            <p:nvPr/>
          </p:nvSpPr>
          <p:spPr bwMode="auto">
            <a:xfrm>
              <a:off x="5618" y="1236"/>
              <a:ext cx="68" cy="4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8661C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 name="Group 11">
            <a:extLst>
              <a:ext uri="{FF2B5EF4-FFF2-40B4-BE49-F238E27FC236}">
                <a16:creationId xmlns:a16="http://schemas.microsoft.com/office/drawing/2014/main" id="{3484DC95-F2A9-4262-95F9-9D3FA38BA669}"/>
              </a:ext>
            </a:extLst>
          </p:cNvPr>
          <p:cNvGrpSpPr>
            <a:grpSpLocks noChangeAspect="1"/>
          </p:cNvGrpSpPr>
          <p:nvPr/>
        </p:nvGrpSpPr>
        <p:grpSpPr bwMode="auto">
          <a:xfrm>
            <a:off x="11291888" y="1886213"/>
            <a:ext cx="385762" cy="385762"/>
            <a:chOff x="7113" y="1159"/>
            <a:chExt cx="243" cy="243"/>
          </a:xfrm>
        </p:grpSpPr>
        <p:sp>
          <p:nvSpPr>
            <p:cNvPr id="17" name="AutoShape 10">
              <a:extLst>
                <a:ext uri="{FF2B5EF4-FFF2-40B4-BE49-F238E27FC236}">
                  <a16:creationId xmlns:a16="http://schemas.microsoft.com/office/drawing/2014/main" id="{E854B719-4E2E-4CE4-984E-26E976078F0C}"/>
                </a:ext>
              </a:extLst>
            </p:cNvPr>
            <p:cNvSpPr>
              <a:spLocks noChangeAspect="1" noChangeArrowheads="1" noTextEdit="1"/>
            </p:cNvSpPr>
            <p:nvPr/>
          </p:nvSpPr>
          <p:spPr bwMode="auto">
            <a:xfrm>
              <a:off x="7113" y="1159"/>
              <a:ext cx="243" cy="2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A20D85FE-470E-4A54-8877-D63A0979DE70}"/>
                </a:ext>
              </a:extLst>
            </p:cNvPr>
            <p:cNvSpPr>
              <a:spLocks/>
            </p:cNvSpPr>
            <p:nvPr/>
          </p:nvSpPr>
          <p:spPr bwMode="auto">
            <a:xfrm>
              <a:off x="7168" y="1172"/>
              <a:ext cx="141" cy="173"/>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4BF951FF-7FAB-470A-8E90-9CB4BE2D5A8C}"/>
                </a:ext>
              </a:extLst>
            </p:cNvPr>
            <p:cNvSpPr>
              <a:spLocks/>
            </p:cNvSpPr>
            <p:nvPr/>
          </p:nvSpPr>
          <p:spPr bwMode="auto">
            <a:xfrm>
              <a:off x="7215" y="1361"/>
              <a:ext cx="47" cy="31"/>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rgbClr val="8661C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975352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D2B2AF-DAD9-499C-858C-DB08252428DB}"/>
              </a:ext>
            </a:extLst>
          </p:cNvPr>
          <p:cNvSpPr>
            <a:spLocks noGrp="1"/>
          </p:cNvSpPr>
          <p:nvPr>
            <p:ph type="title"/>
          </p:nvPr>
        </p:nvSpPr>
        <p:spPr/>
        <p:txBody>
          <a:bodyPr/>
          <a:lstStyle/>
          <a:p>
            <a:r>
              <a:rPr lang="en-US"/>
              <a:t>Scenario 2</a:t>
            </a:r>
          </a:p>
        </p:txBody>
      </p:sp>
      <p:sp>
        <p:nvSpPr>
          <p:cNvPr id="6" name="Text Placeholder 5">
            <a:extLst>
              <a:ext uri="{FF2B5EF4-FFF2-40B4-BE49-F238E27FC236}">
                <a16:creationId xmlns:a16="http://schemas.microsoft.com/office/drawing/2014/main" id="{E1EA4895-F720-4772-B570-83DABE9ED074}"/>
              </a:ext>
            </a:extLst>
          </p:cNvPr>
          <p:cNvSpPr>
            <a:spLocks noGrp="1"/>
          </p:cNvSpPr>
          <p:nvPr>
            <p:ph type="body" sz="quarter" idx="10"/>
          </p:nvPr>
        </p:nvSpPr>
        <p:spPr/>
        <p:txBody>
          <a:bodyPr/>
          <a:lstStyle/>
          <a:p>
            <a:pPr>
              <a:lnSpc>
                <a:spcPct val="90000"/>
              </a:lnSpc>
            </a:pPr>
            <a:r>
              <a:rPr lang="en-US"/>
              <a:t>Upsell/cross-sell into customer who has purchased via CSP</a:t>
            </a:r>
          </a:p>
        </p:txBody>
      </p:sp>
      <p:sp>
        <p:nvSpPr>
          <p:cNvPr id="9" name="Rectangle 8">
            <a:extLst>
              <a:ext uri="{FF2B5EF4-FFF2-40B4-BE49-F238E27FC236}">
                <a16:creationId xmlns:a16="http://schemas.microsoft.com/office/drawing/2014/main" id="{887EC613-5862-47F9-855A-4B964E36F503}"/>
              </a:ext>
            </a:extLst>
          </p:cNvPr>
          <p:cNvSpPr/>
          <p:nvPr/>
        </p:nvSpPr>
        <p:spPr bwMode="auto">
          <a:xfrm>
            <a:off x="455614" y="1769664"/>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chemeClr val="tx2"/>
                    </a:gs>
                    <a:gs pos="100000">
                      <a:schemeClr val="tx2"/>
                    </a:gs>
                  </a:gsLst>
                  <a:lin ang="5400000" scaled="0"/>
                </a:gradFill>
                <a:latin typeface="+mj-lt"/>
                <a:ea typeface="Segoe UI" pitchFamily="34" charset="0"/>
                <a:cs typeface="Segoe UI" pitchFamily="34" charset="0"/>
              </a:rPr>
              <a:t>What does the </a:t>
            </a:r>
            <a:br>
              <a:rPr lang="en-US" sz="1400">
                <a:gradFill>
                  <a:gsLst>
                    <a:gs pos="1000">
                      <a:schemeClr val="tx2"/>
                    </a:gs>
                    <a:gs pos="100000">
                      <a:schemeClr val="tx2"/>
                    </a:gs>
                  </a:gsLst>
                  <a:lin ang="5400000" scaled="0"/>
                </a:gradFill>
                <a:latin typeface="+mj-lt"/>
                <a:ea typeface="Segoe UI" pitchFamily="34" charset="0"/>
                <a:cs typeface="Segoe UI" pitchFamily="34" charset="0"/>
              </a:rPr>
            </a:br>
            <a:r>
              <a:rPr lang="en-US" sz="1400">
                <a:gradFill>
                  <a:gsLst>
                    <a:gs pos="1000">
                      <a:schemeClr val="tx2"/>
                    </a:gs>
                    <a:gs pos="100000">
                      <a:schemeClr val="tx2"/>
                    </a:gs>
                  </a:gsLst>
                  <a:lin ang="5400000" scaled="0"/>
                </a:gradFill>
                <a:latin typeface="+mj-lt"/>
                <a:ea typeface="Segoe UI" pitchFamily="34" charset="0"/>
                <a:cs typeface="Segoe UI" pitchFamily="34" charset="0"/>
              </a:rPr>
              <a:t>partner do?</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ea typeface="Segoe UI" pitchFamily="34" charset="0"/>
                <a:cs typeface="Segoe UI" pitchFamily="34" charset="0"/>
              </a:rPr>
              <a:t>Identify new workloads, </a:t>
            </a:r>
            <a:br>
              <a:rPr lang="en-US" sz="1200">
                <a:gradFill>
                  <a:gsLst>
                    <a:gs pos="1000">
                      <a:schemeClr val="tx1"/>
                    </a:gs>
                    <a:gs pos="100000">
                      <a:schemeClr val="tx1"/>
                    </a:gs>
                  </a:gsLst>
                  <a:lin ang="5400000" scaled="0"/>
                </a:gradFill>
                <a:ea typeface="Segoe UI" pitchFamily="34" charset="0"/>
                <a:cs typeface="Segoe UI" pitchFamily="34" charset="0"/>
              </a:rPr>
            </a:br>
            <a:r>
              <a:rPr lang="en-US" sz="1200">
                <a:gradFill>
                  <a:gsLst>
                    <a:gs pos="1000">
                      <a:schemeClr val="tx1"/>
                    </a:gs>
                    <a:gs pos="100000">
                      <a:schemeClr val="tx1"/>
                    </a:gs>
                  </a:gsLst>
                  <a:lin ang="5400000" scaled="0"/>
                </a:gradFill>
                <a:ea typeface="Segoe UI" pitchFamily="34" charset="0"/>
                <a:cs typeface="Segoe UI" pitchFamily="34" charset="0"/>
              </a:rPr>
              <a:t>new solutions, or upsell opportunities to premium offers such as Microsoft 365 E5.</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ea typeface="Segoe UI" pitchFamily="34" charset="0"/>
                <a:cs typeface="Segoe UI" pitchFamily="34" charset="0"/>
              </a:rPr>
              <a:t>Drive upsell opportunities and engage the Microsoft account team where needed if partner needs help.</a:t>
            </a:r>
          </a:p>
          <a:p>
            <a:pPr defTabSz="932472" fontAlgn="base">
              <a:lnSpc>
                <a:spcPct val="90000"/>
              </a:lnSpc>
              <a:spcBef>
                <a:spcPct val="0"/>
              </a:spcBef>
              <a:spcAft>
                <a:spcPts val="600"/>
              </a:spcAft>
            </a:pPr>
            <a:r>
              <a:rPr lang="en-US" sz="1200" b="1">
                <a:gradFill>
                  <a:gsLst>
                    <a:gs pos="1000">
                      <a:schemeClr val="tx1"/>
                    </a:gs>
                    <a:gs pos="100000">
                      <a:schemeClr val="tx1"/>
                    </a:gs>
                  </a:gsLst>
                  <a:lin ang="5400000" scaled="0"/>
                </a:gradFill>
                <a:ea typeface="Segoe UI" pitchFamily="34" charset="0"/>
                <a:cs typeface="Segoe UI" pitchFamily="34" charset="0"/>
              </a:rPr>
              <a:t>Best practice:</a:t>
            </a:r>
          </a:p>
          <a:p>
            <a:pPr marL="185738" indent="-185738"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ea typeface="Segoe UI" pitchFamily="34" charset="0"/>
                <a:cs typeface="Segoe UI" pitchFamily="34" charset="0"/>
              </a:rPr>
              <a:t>Share lead with </a:t>
            </a:r>
            <a:br>
              <a:rPr lang="en-US" sz="1200">
                <a:gradFill>
                  <a:gsLst>
                    <a:gs pos="1000">
                      <a:schemeClr val="tx1"/>
                    </a:gs>
                    <a:gs pos="100000">
                      <a:schemeClr val="tx1"/>
                    </a:gs>
                  </a:gsLst>
                  <a:lin ang="5400000" scaled="0"/>
                </a:gradFill>
                <a:ea typeface="Segoe UI" pitchFamily="34" charset="0"/>
                <a:cs typeface="Segoe UI" pitchFamily="34" charset="0"/>
              </a:rPr>
            </a:br>
            <a:r>
              <a:rPr lang="en-US" sz="1200">
                <a:gradFill>
                  <a:gsLst>
                    <a:gs pos="1000">
                      <a:schemeClr val="tx1"/>
                    </a:gs>
                    <a:gs pos="100000">
                      <a:schemeClr val="tx1"/>
                    </a:gs>
                  </a:gsLst>
                  <a:lin ang="5400000" scaled="0"/>
                </a:gradFill>
                <a:ea typeface="Segoe UI" pitchFamily="34" charset="0"/>
                <a:cs typeface="Segoe UI" pitchFamily="34" charset="0"/>
              </a:rPr>
              <a:t>Microsoft as co-sell lead with no help needed</a:t>
            </a:r>
          </a:p>
        </p:txBody>
      </p:sp>
      <p:sp>
        <p:nvSpPr>
          <p:cNvPr id="10" name="Rectangle 9">
            <a:extLst>
              <a:ext uri="{FF2B5EF4-FFF2-40B4-BE49-F238E27FC236}">
                <a16:creationId xmlns:a16="http://schemas.microsoft.com/office/drawing/2014/main" id="{D1CA53FF-6F4C-4B20-A383-C96DAA56046D}"/>
              </a:ext>
            </a:extLst>
          </p:cNvPr>
          <p:cNvSpPr/>
          <p:nvPr/>
        </p:nvSpPr>
        <p:spPr bwMode="auto">
          <a:xfrm>
            <a:off x="2966804" y="1769663"/>
            <a:ext cx="6283795"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chemeClr val="tx2"/>
                    </a:gs>
                    <a:gs pos="100000">
                      <a:schemeClr val="tx2"/>
                    </a:gs>
                  </a:gsLst>
                  <a:lin ang="5400000" scaled="0"/>
                </a:gradFill>
                <a:latin typeface="+mj-lt"/>
                <a:ea typeface="Segoe UI" pitchFamily="34" charset="0"/>
                <a:cs typeface="Segoe UI" pitchFamily="34" charset="0"/>
              </a:rPr>
              <a:t>What should the seller do?</a:t>
            </a:r>
          </a:p>
          <a:p>
            <a:pPr defTabSz="932472" fontAlgn="base">
              <a:lnSpc>
                <a:spcPct val="90000"/>
              </a:lnSpc>
              <a:spcBef>
                <a:spcPct val="0"/>
              </a:spcBef>
              <a:spcAft>
                <a:spcPts val="1200"/>
              </a:spcAft>
            </a:pPr>
            <a:r>
              <a:rPr lang="en-US" sz="1100" b="1">
                <a:gradFill>
                  <a:gsLst>
                    <a:gs pos="1000">
                      <a:schemeClr val="tx1"/>
                    </a:gs>
                    <a:gs pos="100000">
                      <a:schemeClr val="tx1"/>
                    </a:gs>
                  </a:gsLst>
                  <a:lin ang="5400000" scaled="0"/>
                </a:gradFill>
                <a:cs typeface="Segoe UI" pitchFamily="34" charset="0"/>
              </a:rPr>
              <a:t>Best Practice: </a:t>
            </a:r>
            <a:r>
              <a:rPr lang="en-US" sz="1100">
                <a:gradFill>
                  <a:gsLst>
                    <a:gs pos="1000">
                      <a:schemeClr val="tx1"/>
                    </a:gs>
                    <a:gs pos="100000">
                      <a:schemeClr val="tx1"/>
                    </a:gs>
                  </a:gsLst>
                  <a:lin ang="5400000" scaled="0"/>
                </a:gradFill>
                <a:cs typeface="Segoe UI" pitchFamily="34" charset="0"/>
              </a:rPr>
              <a:t>Seek opportunities to work with the partner on value solutions selling to the customer. Understand if the partner has capabilities to drive and deliver other workloads (e.g., biz apps, data, security).</a:t>
            </a:r>
          </a:p>
          <a:p>
            <a:pPr defTabSz="932472" fontAlgn="base">
              <a:lnSpc>
                <a:spcPct val="90000"/>
              </a:lnSpc>
              <a:spcBef>
                <a:spcPct val="0"/>
              </a:spcBef>
              <a:spcAft>
                <a:spcPts val="1200"/>
              </a:spcAft>
            </a:pPr>
            <a:r>
              <a:rPr lang="en-US" sz="1100">
                <a:gradFill>
                  <a:gsLst>
                    <a:gs pos="1000">
                      <a:schemeClr val="tx1"/>
                    </a:gs>
                    <a:gs pos="100000">
                      <a:schemeClr val="tx1"/>
                    </a:gs>
                  </a:gsLst>
                  <a:lin ang="5400000" scaled="0"/>
                </a:gradFill>
                <a:cs typeface="Segoe UI"/>
              </a:rPr>
              <a:t>Involve the partner in all customer conversations to ensure you and the partner are aligned on customer needs and can jointly drive co-sell.</a:t>
            </a:r>
          </a:p>
          <a:p>
            <a:pPr defTabSz="932472" fontAlgn="base">
              <a:lnSpc>
                <a:spcPct val="90000"/>
              </a:lnSpc>
              <a:spcBef>
                <a:spcPct val="0"/>
              </a:spcBef>
              <a:spcAft>
                <a:spcPts val="1200"/>
              </a:spcAft>
            </a:pPr>
            <a:r>
              <a:rPr lang="en-US" sz="1100">
                <a:gradFill>
                  <a:gsLst>
                    <a:gs pos="1000">
                      <a:schemeClr val="tx1"/>
                    </a:gs>
                    <a:gs pos="100000">
                      <a:schemeClr val="tx1"/>
                    </a:gs>
                  </a:gsLst>
                  <a:lin ang="5400000" scaled="0"/>
                </a:gradFill>
                <a:cs typeface="Segoe UI"/>
              </a:rPr>
              <a:t>With the partner, identify what will drive growth with the customer.</a:t>
            </a:r>
          </a:p>
          <a:p>
            <a:pPr defTabSz="932472" fontAlgn="base">
              <a:lnSpc>
                <a:spcPct val="90000"/>
              </a:lnSpc>
              <a:spcBef>
                <a:spcPct val="0"/>
              </a:spcBef>
              <a:spcAft>
                <a:spcPts val="1200"/>
              </a:spcAft>
            </a:pPr>
            <a:r>
              <a:rPr lang="en-US" sz="1100">
                <a:solidFill>
                  <a:schemeClr val="tx1"/>
                </a:solidFill>
                <a:cs typeface="Segoe UI" pitchFamily="34" charset="0"/>
              </a:rPr>
              <a:t>Check customer licensing footprint in customer work area in Partner Center to identify cross-sell/upsell opportunities – determine if they are working with a partner. (The CSP section of customer work area is not yet complete, so license purchases won’t show for purchases made.) </a:t>
            </a:r>
          </a:p>
          <a:p>
            <a:pPr defTabSz="932472" fontAlgn="base">
              <a:lnSpc>
                <a:spcPct val="90000"/>
              </a:lnSpc>
              <a:spcBef>
                <a:spcPct val="0"/>
              </a:spcBef>
              <a:spcAft>
                <a:spcPts val="1200"/>
              </a:spcAft>
            </a:pPr>
            <a:r>
              <a:rPr lang="en-US" sz="1100">
                <a:solidFill>
                  <a:schemeClr val="tx1"/>
                </a:solidFill>
                <a:cs typeface="Segoe UI" pitchFamily="34" charset="0"/>
              </a:rPr>
              <a:t>Check both the Customer Management Agent Tool (CMAT) and the Azure Commercial Services Tool (CST) for Cloud Solution Provider purchases.</a:t>
            </a:r>
          </a:p>
          <a:p>
            <a:pPr defTabSz="932472" fontAlgn="base">
              <a:lnSpc>
                <a:spcPct val="90000"/>
              </a:lnSpc>
              <a:spcBef>
                <a:spcPct val="0"/>
              </a:spcBef>
              <a:spcAft>
                <a:spcPts val="1200"/>
              </a:spcAft>
            </a:pPr>
            <a:r>
              <a:rPr lang="en-US" sz="1100">
                <a:gradFill>
                  <a:gsLst>
                    <a:gs pos="1000">
                      <a:schemeClr val="tx1"/>
                    </a:gs>
                    <a:gs pos="100000">
                      <a:schemeClr val="tx1"/>
                    </a:gs>
                  </a:gsLst>
                  <a:lin ang="5400000" scaled="0"/>
                </a:gradFill>
                <a:cs typeface="Segoe UI" pitchFamily="34" charset="0"/>
              </a:rPr>
              <a:t>Check in MSX to see if there are partners sharing leads for upsell/cross-sell.</a:t>
            </a:r>
          </a:p>
          <a:p>
            <a:pPr defTabSz="932472" fontAlgn="base">
              <a:lnSpc>
                <a:spcPct val="90000"/>
              </a:lnSpc>
              <a:spcBef>
                <a:spcPct val="0"/>
              </a:spcBef>
              <a:spcAft>
                <a:spcPts val="1200"/>
              </a:spcAft>
            </a:pPr>
            <a:r>
              <a:rPr lang="en-US" sz="1100" i="1">
                <a:gradFill>
                  <a:gsLst>
                    <a:gs pos="1000">
                      <a:schemeClr val="tx1"/>
                    </a:gs>
                    <a:gs pos="100000">
                      <a:schemeClr val="tx1"/>
                    </a:gs>
                  </a:gsLst>
                  <a:lin ang="5400000" scaled="0"/>
                </a:gradFill>
                <a:cs typeface="Segoe UI"/>
              </a:rPr>
              <a:t>SMC sellers</a:t>
            </a:r>
            <a:r>
              <a:rPr lang="en-US" sz="1100">
                <a:gradFill>
                  <a:gsLst>
                    <a:gs pos="1000">
                      <a:schemeClr val="tx1"/>
                    </a:gs>
                    <a:gs pos="100000">
                      <a:schemeClr val="tx1"/>
                    </a:gs>
                  </a:gsLst>
                  <a:lin ang="5400000" scaled="0"/>
                </a:gradFill>
                <a:cs typeface="Segoe UI"/>
              </a:rPr>
              <a:t>: Use Daily Recommender to identify opportunities plus partner MSX pre-loads.</a:t>
            </a:r>
          </a:p>
          <a:p>
            <a:pPr defTabSz="932472" fontAlgn="base">
              <a:lnSpc>
                <a:spcPct val="90000"/>
              </a:lnSpc>
              <a:spcBef>
                <a:spcPct val="0"/>
              </a:spcBef>
              <a:spcAft>
                <a:spcPts val="1200"/>
              </a:spcAft>
            </a:pPr>
            <a:r>
              <a:rPr lang="en-US" sz="1100">
                <a:gradFill>
                  <a:gsLst>
                    <a:gs pos="1000">
                      <a:schemeClr val="tx1"/>
                    </a:gs>
                    <a:gs pos="100000">
                      <a:schemeClr val="tx1"/>
                    </a:gs>
                  </a:gsLst>
                  <a:lin ang="5400000" scaled="0"/>
                </a:gradFill>
                <a:cs typeface="Segoe UI" pitchFamily="34" charset="0"/>
              </a:rPr>
              <a:t>Identify/introduce to the partner proof of concept Microsoft-funded programs where available for those partners (such as Fast Track, Azure proof of concept credits, etc.).</a:t>
            </a:r>
          </a:p>
          <a:p>
            <a:pPr defTabSz="932472" fontAlgn="base">
              <a:lnSpc>
                <a:spcPct val="90000"/>
              </a:lnSpc>
              <a:spcBef>
                <a:spcPct val="0"/>
              </a:spcBef>
              <a:spcAft>
                <a:spcPts val="1200"/>
              </a:spcAft>
            </a:pP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7F4E01D1-1DEF-4DC5-9EA7-4D5D052D406C}"/>
              </a:ext>
            </a:extLst>
          </p:cNvPr>
          <p:cNvSpPr/>
          <p:nvPr/>
        </p:nvSpPr>
        <p:spPr bwMode="auto">
          <a:xfrm>
            <a:off x="9406680" y="1769663"/>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chemeClr val="tx2"/>
                    </a:gs>
                    <a:gs pos="100000">
                      <a:schemeClr val="tx2"/>
                    </a:gs>
                  </a:gsLst>
                  <a:lin ang="5400000" scaled="0"/>
                </a:gradFill>
                <a:latin typeface="+mj-lt"/>
                <a:ea typeface="Segoe UI" pitchFamily="34" charset="0"/>
                <a:cs typeface="Segoe UI" pitchFamily="34" charset="0"/>
              </a:rPr>
              <a:t>What should the </a:t>
            </a:r>
            <a:br>
              <a:rPr lang="en-US" sz="1400">
                <a:gradFill>
                  <a:gsLst>
                    <a:gs pos="1000">
                      <a:schemeClr val="tx2"/>
                    </a:gs>
                    <a:gs pos="100000">
                      <a:schemeClr val="tx2"/>
                    </a:gs>
                  </a:gsLst>
                  <a:lin ang="5400000" scaled="0"/>
                </a:gradFill>
                <a:latin typeface="+mj-lt"/>
                <a:ea typeface="Segoe UI" pitchFamily="34" charset="0"/>
                <a:cs typeface="Segoe UI" pitchFamily="34" charset="0"/>
              </a:rPr>
            </a:br>
            <a:r>
              <a:rPr lang="en-US" sz="1400">
                <a:gradFill>
                  <a:gsLst>
                    <a:gs pos="1000">
                      <a:schemeClr val="tx2"/>
                    </a:gs>
                    <a:gs pos="100000">
                      <a:schemeClr val="tx2"/>
                    </a:gs>
                  </a:gsLst>
                  <a:lin ang="5400000" scaled="0"/>
                </a:gradFill>
                <a:latin typeface="+mj-lt"/>
                <a:ea typeface="Segoe UI" pitchFamily="34" charset="0"/>
                <a:cs typeface="Segoe UI" pitchFamily="34" charset="0"/>
              </a:rPr>
              <a:t>seller mindset be?</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You can help partners upsell/cross-sell in managed accounts with the</a:t>
            </a:r>
            <a:br>
              <a:rPr lang="en-US" sz="1200">
                <a:gradFill>
                  <a:gsLst>
                    <a:gs pos="1000">
                      <a:schemeClr val="tx1"/>
                    </a:gs>
                    <a:gs pos="100000">
                      <a:schemeClr val="tx1"/>
                    </a:gs>
                  </a:gsLst>
                  <a:lin ang="5400000" scaled="0"/>
                </a:gradFill>
                <a:cs typeface="Segoe UI" pitchFamily="34" charset="0"/>
              </a:rPr>
            </a:br>
            <a:r>
              <a:rPr lang="en-US" sz="1200">
                <a:gradFill>
                  <a:gsLst>
                    <a:gs pos="1000">
                      <a:schemeClr val="tx1"/>
                    </a:gs>
                    <a:gs pos="100000">
                      <a:schemeClr val="tx1"/>
                    </a:gs>
                  </a:gsLst>
                  <a:lin ang="5400000" scaled="0"/>
                </a:gradFill>
                <a:cs typeface="Segoe UI" pitchFamily="34" charset="0"/>
              </a:rPr>
              <a:t>CSP program—partners will reach out when they want help.</a:t>
            </a: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grpSp>
        <p:nvGrpSpPr>
          <p:cNvPr id="18" name="Group 4">
            <a:extLst>
              <a:ext uri="{FF2B5EF4-FFF2-40B4-BE49-F238E27FC236}">
                <a16:creationId xmlns:a16="http://schemas.microsoft.com/office/drawing/2014/main" id="{FD9FCF53-F9D5-4AE0-81C7-5D4EA26950AC}"/>
              </a:ext>
            </a:extLst>
          </p:cNvPr>
          <p:cNvGrpSpPr>
            <a:grpSpLocks noChangeAspect="1"/>
          </p:cNvGrpSpPr>
          <p:nvPr/>
        </p:nvGrpSpPr>
        <p:grpSpPr bwMode="auto">
          <a:xfrm>
            <a:off x="2291787" y="1904733"/>
            <a:ext cx="362748" cy="348320"/>
            <a:chOff x="5891" y="3313"/>
            <a:chExt cx="352" cy="338"/>
          </a:xfrm>
        </p:grpSpPr>
        <p:sp>
          <p:nvSpPr>
            <p:cNvPr id="19" name="Freeform 5">
              <a:extLst>
                <a:ext uri="{FF2B5EF4-FFF2-40B4-BE49-F238E27FC236}">
                  <a16:creationId xmlns:a16="http://schemas.microsoft.com/office/drawing/2014/main" id="{47EBDB08-2A87-4574-B137-EA2734673BF9}"/>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0" name="Freeform 6">
              <a:extLst>
                <a:ext uri="{FF2B5EF4-FFF2-40B4-BE49-F238E27FC236}">
                  <a16:creationId xmlns:a16="http://schemas.microsoft.com/office/drawing/2014/main" id="{041C3029-7416-4C1A-B7EF-3C8F7C613636}"/>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1" name="Freeform 7">
              <a:extLst>
                <a:ext uri="{FF2B5EF4-FFF2-40B4-BE49-F238E27FC236}">
                  <a16:creationId xmlns:a16="http://schemas.microsoft.com/office/drawing/2014/main" id="{DB03EF03-F520-419F-9CC5-151EE7ACE81A}"/>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2" name="Freeform 8">
              <a:extLst>
                <a:ext uri="{FF2B5EF4-FFF2-40B4-BE49-F238E27FC236}">
                  <a16:creationId xmlns:a16="http://schemas.microsoft.com/office/drawing/2014/main" id="{E3B6FB38-6BEE-4E16-B558-CA14D32FF558}"/>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3" name="Freeform 9">
              <a:extLst>
                <a:ext uri="{FF2B5EF4-FFF2-40B4-BE49-F238E27FC236}">
                  <a16:creationId xmlns:a16="http://schemas.microsoft.com/office/drawing/2014/main" id="{98DEC707-7CBC-441D-AE0A-274C4F55B41E}"/>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4" name="Freeform 10">
              <a:extLst>
                <a:ext uri="{FF2B5EF4-FFF2-40B4-BE49-F238E27FC236}">
                  <a16:creationId xmlns:a16="http://schemas.microsoft.com/office/drawing/2014/main" id="{52D31CAA-C401-4B17-94D5-37DE17416DE3}"/>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8" name="Group 4">
            <a:extLst>
              <a:ext uri="{FF2B5EF4-FFF2-40B4-BE49-F238E27FC236}">
                <a16:creationId xmlns:a16="http://schemas.microsoft.com/office/drawing/2014/main" id="{57B8A69F-3024-4439-B703-087E1FBDD912}"/>
              </a:ext>
            </a:extLst>
          </p:cNvPr>
          <p:cNvGrpSpPr>
            <a:grpSpLocks noChangeAspect="1"/>
          </p:cNvGrpSpPr>
          <p:nvPr/>
        </p:nvGrpSpPr>
        <p:grpSpPr bwMode="auto">
          <a:xfrm>
            <a:off x="11291888" y="1886213"/>
            <a:ext cx="385762" cy="385762"/>
            <a:chOff x="7113" y="1159"/>
            <a:chExt cx="243" cy="243"/>
          </a:xfrm>
        </p:grpSpPr>
        <p:sp>
          <p:nvSpPr>
            <p:cNvPr id="12" name="AutoShape 3">
              <a:extLst>
                <a:ext uri="{FF2B5EF4-FFF2-40B4-BE49-F238E27FC236}">
                  <a16:creationId xmlns:a16="http://schemas.microsoft.com/office/drawing/2014/main" id="{677CD69E-59A4-4D84-8659-E1DFAC006BD4}"/>
                </a:ext>
              </a:extLst>
            </p:cNvPr>
            <p:cNvSpPr>
              <a:spLocks noChangeAspect="1" noChangeArrowheads="1" noTextEdit="1"/>
            </p:cNvSpPr>
            <p:nvPr/>
          </p:nvSpPr>
          <p:spPr bwMode="auto">
            <a:xfrm>
              <a:off x="7113" y="1159"/>
              <a:ext cx="243" cy="2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6A1DB07F-AA1F-416B-86B2-9B1FC4ECED3D}"/>
                </a:ext>
              </a:extLst>
            </p:cNvPr>
            <p:cNvSpPr>
              <a:spLocks/>
            </p:cNvSpPr>
            <p:nvPr/>
          </p:nvSpPr>
          <p:spPr bwMode="auto">
            <a:xfrm>
              <a:off x="7168" y="1172"/>
              <a:ext cx="141" cy="173"/>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B8FD2ED-41A4-4E42-A9D6-19CD504B7DDD}"/>
                </a:ext>
              </a:extLst>
            </p:cNvPr>
            <p:cNvSpPr>
              <a:spLocks/>
            </p:cNvSpPr>
            <p:nvPr/>
          </p:nvSpPr>
          <p:spPr bwMode="auto">
            <a:xfrm>
              <a:off x="7215" y="1361"/>
              <a:ext cx="47" cy="31"/>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 name="Group 9">
            <a:extLst>
              <a:ext uri="{FF2B5EF4-FFF2-40B4-BE49-F238E27FC236}">
                <a16:creationId xmlns:a16="http://schemas.microsoft.com/office/drawing/2014/main" id="{15A9269F-6A00-4DC5-8C66-C7A7A6D3BA7A}"/>
              </a:ext>
            </a:extLst>
          </p:cNvPr>
          <p:cNvGrpSpPr>
            <a:grpSpLocks noChangeAspect="1"/>
          </p:cNvGrpSpPr>
          <p:nvPr/>
        </p:nvGrpSpPr>
        <p:grpSpPr bwMode="auto">
          <a:xfrm>
            <a:off x="8750300" y="1892563"/>
            <a:ext cx="371475" cy="371475"/>
            <a:chOff x="5512" y="1163"/>
            <a:chExt cx="234" cy="234"/>
          </a:xfrm>
        </p:grpSpPr>
        <p:sp>
          <p:nvSpPr>
            <p:cNvPr id="17" name="AutoShape 8">
              <a:extLst>
                <a:ext uri="{FF2B5EF4-FFF2-40B4-BE49-F238E27FC236}">
                  <a16:creationId xmlns:a16="http://schemas.microsoft.com/office/drawing/2014/main" id="{B3DAED9D-8FC1-44C3-8B03-D4F1EB45B55B}"/>
                </a:ext>
              </a:extLst>
            </p:cNvPr>
            <p:cNvSpPr>
              <a:spLocks noChangeAspect="1" noChangeArrowheads="1" noTextEdit="1"/>
            </p:cNvSpPr>
            <p:nvPr/>
          </p:nvSpPr>
          <p:spPr bwMode="auto">
            <a:xfrm>
              <a:off x="5512" y="1163"/>
              <a:ext cx="234"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666F1F34-49F8-4C47-9EDA-EFDD687202D0}"/>
                </a:ext>
              </a:extLst>
            </p:cNvPr>
            <p:cNvSpPr>
              <a:spLocks/>
            </p:cNvSpPr>
            <p:nvPr/>
          </p:nvSpPr>
          <p:spPr bwMode="auto">
            <a:xfrm>
              <a:off x="5618" y="1236"/>
              <a:ext cx="68" cy="45"/>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9DF4A347-B9FD-43AA-AEBF-7A1961F16E55}"/>
                </a:ext>
              </a:extLst>
            </p:cNvPr>
            <p:cNvSpPr>
              <a:spLocks/>
            </p:cNvSpPr>
            <p:nvPr/>
          </p:nvSpPr>
          <p:spPr bwMode="auto">
            <a:xfrm>
              <a:off x="5565" y="1161"/>
              <a:ext cx="151" cy="143"/>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2">
              <a:extLst>
                <a:ext uri="{FF2B5EF4-FFF2-40B4-BE49-F238E27FC236}">
                  <a16:creationId xmlns:a16="http://schemas.microsoft.com/office/drawing/2014/main" id="{B1F855E3-1E94-48DF-9BD4-46B082EC409F}"/>
                </a:ext>
              </a:extLst>
            </p:cNvPr>
            <p:cNvSpPr>
              <a:spLocks/>
            </p:cNvSpPr>
            <p:nvPr/>
          </p:nvSpPr>
          <p:spPr bwMode="auto">
            <a:xfrm>
              <a:off x="5529" y="1319"/>
              <a:ext cx="207" cy="83"/>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3">
              <a:extLst>
                <a:ext uri="{FF2B5EF4-FFF2-40B4-BE49-F238E27FC236}">
                  <a16:creationId xmlns:a16="http://schemas.microsoft.com/office/drawing/2014/main" id="{8C614929-AB36-42F2-A3DA-2101D188BAC9}"/>
                </a:ext>
              </a:extLst>
            </p:cNvPr>
            <p:cNvSpPr>
              <a:spLocks/>
            </p:cNvSpPr>
            <p:nvPr/>
          </p:nvSpPr>
          <p:spPr bwMode="auto">
            <a:xfrm>
              <a:off x="5618" y="1236"/>
              <a:ext cx="68" cy="4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896743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D2B2AF-DAD9-499C-858C-DB08252428DB}"/>
              </a:ext>
            </a:extLst>
          </p:cNvPr>
          <p:cNvSpPr>
            <a:spLocks noGrp="1"/>
          </p:cNvSpPr>
          <p:nvPr>
            <p:ph type="title"/>
          </p:nvPr>
        </p:nvSpPr>
        <p:spPr>
          <a:xfrm>
            <a:off x="455995" y="388934"/>
            <a:ext cx="11306469" cy="403137"/>
          </a:xfrm>
        </p:spPr>
        <p:txBody>
          <a:bodyPr/>
          <a:lstStyle/>
          <a:p>
            <a:r>
              <a:rPr lang="en-US"/>
              <a:t>Scenario 3</a:t>
            </a:r>
          </a:p>
        </p:txBody>
      </p:sp>
      <p:sp>
        <p:nvSpPr>
          <p:cNvPr id="6" name="Text Placeholder 5">
            <a:extLst>
              <a:ext uri="{FF2B5EF4-FFF2-40B4-BE49-F238E27FC236}">
                <a16:creationId xmlns:a16="http://schemas.microsoft.com/office/drawing/2014/main" id="{E1EA4895-F720-4772-B570-83DABE9ED074}"/>
              </a:ext>
            </a:extLst>
          </p:cNvPr>
          <p:cNvSpPr>
            <a:spLocks noGrp="1"/>
          </p:cNvSpPr>
          <p:nvPr>
            <p:ph type="body" sz="quarter" idx="10"/>
          </p:nvPr>
        </p:nvSpPr>
        <p:spPr>
          <a:xfrm>
            <a:off x="455613" y="789971"/>
            <a:ext cx="11306175" cy="276999"/>
          </a:xfrm>
        </p:spPr>
        <p:txBody>
          <a:bodyPr anchor="t" anchorCtr="0">
            <a:noAutofit/>
          </a:bodyPr>
          <a:lstStyle/>
          <a:p>
            <a:pPr>
              <a:lnSpc>
                <a:spcPct val="90000"/>
              </a:lnSpc>
            </a:pPr>
            <a:r>
              <a:rPr lang="en-US"/>
              <a:t>New workload or product/service opportunity for existing CSP customer, but current partner </a:t>
            </a:r>
            <a:r>
              <a:rPr lang="en-US" i="1"/>
              <a:t>does not</a:t>
            </a:r>
            <a:r>
              <a:rPr lang="en-US"/>
              <a:t> support this workload or product/service</a:t>
            </a:r>
          </a:p>
        </p:txBody>
      </p:sp>
      <p:sp>
        <p:nvSpPr>
          <p:cNvPr id="9" name="Rectangle 8">
            <a:extLst>
              <a:ext uri="{FF2B5EF4-FFF2-40B4-BE49-F238E27FC236}">
                <a16:creationId xmlns:a16="http://schemas.microsoft.com/office/drawing/2014/main" id="{887EC613-5862-47F9-855A-4B964E36F503}"/>
              </a:ext>
            </a:extLst>
          </p:cNvPr>
          <p:cNvSpPr/>
          <p:nvPr/>
        </p:nvSpPr>
        <p:spPr bwMode="auto">
          <a:xfrm>
            <a:off x="455614" y="1769664"/>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008575"/>
                    </a:gs>
                    <a:gs pos="100000">
                      <a:srgbClr val="008575"/>
                    </a:gs>
                  </a:gsLst>
                  <a:lin ang="5400000" scaled="0"/>
                </a:gradFill>
                <a:latin typeface="+mj-lt"/>
                <a:ea typeface="Segoe UI" pitchFamily="34" charset="0"/>
                <a:cs typeface="Segoe UI" pitchFamily="34" charset="0"/>
              </a:rPr>
              <a:t>What does the </a:t>
            </a:r>
            <a:br>
              <a:rPr lang="en-US" sz="1400">
                <a:gradFill>
                  <a:gsLst>
                    <a:gs pos="1000">
                      <a:srgbClr val="008575"/>
                    </a:gs>
                    <a:gs pos="100000">
                      <a:srgbClr val="008575"/>
                    </a:gs>
                  </a:gsLst>
                  <a:lin ang="5400000" scaled="0"/>
                </a:gradFill>
                <a:latin typeface="+mj-lt"/>
                <a:ea typeface="Segoe UI" pitchFamily="34" charset="0"/>
                <a:cs typeface="Segoe UI" pitchFamily="34" charset="0"/>
              </a:rPr>
            </a:br>
            <a:r>
              <a:rPr lang="en-US" sz="1400">
                <a:gradFill>
                  <a:gsLst>
                    <a:gs pos="1000">
                      <a:srgbClr val="008575"/>
                    </a:gs>
                    <a:gs pos="100000">
                      <a:srgbClr val="008575"/>
                    </a:gs>
                  </a:gsLst>
                  <a:lin ang="5400000" scaled="0"/>
                </a:gradFill>
                <a:latin typeface="+mj-lt"/>
                <a:ea typeface="Segoe UI" pitchFamily="34" charset="0"/>
                <a:cs typeface="Segoe UI" pitchFamily="34" charset="0"/>
              </a:rPr>
              <a:t>partner do?</a:t>
            </a:r>
          </a:p>
          <a:p>
            <a:pPr defTabSz="932472" fontAlgn="base">
              <a:lnSpc>
                <a:spcPct val="90000"/>
              </a:lnSpc>
              <a:spcBef>
                <a:spcPct val="0"/>
              </a:spcBef>
              <a:spcAft>
                <a:spcPts val="1200"/>
              </a:spcAft>
            </a:pPr>
            <a:r>
              <a:rPr lang="en-US" sz="1150">
                <a:gradFill>
                  <a:gsLst>
                    <a:gs pos="1000">
                      <a:schemeClr val="tx1"/>
                    </a:gs>
                    <a:gs pos="100000">
                      <a:schemeClr val="tx1"/>
                    </a:gs>
                  </a:gsLst>
                  <a:lin ang="5400000" scaled="0"/>
                </a:gradFill>
                <a:ea typeface="Segoe UI" pitchFamily="34" charset="0"/>
                <a:cs typeface="Segoe UI" pitchFamily="34" charset="0"/>
              </a:rPr>
              <a:t>Through the commercial marketplace, a partner can sell another partner’s IP.</a:t>
            </a:r>
          </a:p>
          <a:p>
            <a:pPr defTabSz="932472" fontAlgn="base">
              <a:lnSpc>
                <a:spcPct val="90000"/>
              </a:lnSpc>
              <a:spcBef>
                <a:spcPct val="0"/>
              </a:spcBef>
              <a:spcAft>
                <a:spcPts val="600"/>
              </a:spcAft>
            </a:pPr>
            <a:r>
              <a:rPr lang="en-US" sz="1150">
                <a:gradFill>
                  <a:gsLst>
                    <a:gs pos="1000">
                      <a:schemeClr val="tx1"/>
                    </a:gs>
                    <a:gs pos="100000">
                      <a:schemeClr val="tx1"/>
                    </a:gs>
                  </a:gsLst>
                  <a:lin ang="5400000" scaled="0"/>
                </a:gradFill>
                <a:ea typeface="Segoe UI" pitchFamily="34" charset="0"/>
                <a:cs typeface="Segoe UI" pitchFamily="34" charset="0"/>
              </a:rPr>
              <a:t>A partner can bring in a deal and add other partners to it  with or without the Microsoft seller involved. </a:t>
            </a:r>
          </a:p>
          <a:p>
            <a:pPr marL="171450" indent="-171450" defTabSz="932472" fontAlgn="base">
              <a:lnSpc>
                <a:spcPct val="90000"/>
              </a:lnSpc>
              <a:spcBef>
                <a:spcPct val="0"/>
              </a:spcBef>
              <a:spcAft>
                <a:spcPts val="600"/>
              </a:spcAft>
              <a:buBlip>
                <a:blip r:embed="rId2"/>
              </a:buBlip>
            </a:pPr>
            <a:r>
              <a:rPr lang="en-US" sz="1150">
                <a:gradFill>
                  <a:gsLst>
                    <a:gs pos="1000">
                      <a:schemeClr val="tx1"/>
                    </a:gs>
                    <a:gs pos="100000">
                      <a:schemeClr val="tx1"/>
                    </a:gs>
                  </a:gsLst>
                  <a:lin ang="5400000" scaled="0"/>
                </a:gradFill>
                <a:ea typeface="Segoe UI" pitchFamily="34" charset="0"/>
                <a:cs typeface="Segoe UI" pitchFamily="34" charset="0"/>
              </a:rPr>
              <a:t>See instructions here:  </a:t>
            </a:r>
            <a:r>
              <a:rPr lang="en-US" sz="1150">
                <a:gradFill>
                  <a:gsLst>
                    <a:gs pos="1000">
                      <a:schemeClr val="tx1"/>
                    </a:gs>
                    <a:gs pos="100000">
                      <a:schemeClr val="tx1"/>
                    </a:gs>
                  </a:gsLst>
                  <a:lin ang="5400000" scaled="0"/>
                </a:gradFill>
                <a:ea typeface="Segoe UI" pitchFamily="34" charset="0"/>
                <a:cs typeface="Segoe UI" pitchFamily="34" charset="0"/>
                <a:hlinkClick r:id="rId3"/>
              </a:rPr>
              <a:t>Manage co-sell opportunities - Partner Center | Microsoft Docs</a:t>
            </a:r>
            <a:endParaRPr lang="en-US" sz="1150">
              <a:gradFill>
                <a:gsLst>
                  <a:gs pos="1000">
                    <a:schemeClr val="tx1"/>
                  </a:gs>
                  <a:gs pos="100000">
                    <a:schemeClr val="tx1"/>
                  </a:gs>
                </a:gsLst>
                <a:lin ang="5400000" scaled="0"/>
              </a:gradFill>
              <a:ea typeface="Segoe UI" pitchFamily="34" charset="0"/>
              <a:cs typeface="Segoe UI" pitchFamily="34" charset="0"/>
            </a:endParaRPr>
          </a:p>
          <a:p>
            <a:pPr marL="171450" indent="-171450" defTabSz="932472" fontAlgn="base">
              <a:lnSpc>
                <a:spcPct val="90000"/>
              </a:lnSpc>
              <a:spcBef>
                <a:spcPct val="0"/>
              </a:spcBef>
              <a:spcAft>
                <a:spcPts val="1200"/>
              </a:spcAft>
              <a:buBlip>
                <a:blip r:embed="rId2"/>
              </a:buBlip>
            </a:pPr>
            <a:r>
              <a:rPr lang="en-US" sz="1150">
                <a:gradFill>
                  <a:gsLst>
                    <a:gs pos="1000">
                      <a:schemeClr val="tx1"/>
                    </a:gs>
                    <a:gs pos="100000">
                      <a:schemeClr val="tx1"/>
                    </a:gs>
                  </a:gsLst>
                  <a:lin ang="5400000" scaled="0"/>
                </a:gradFill>
                <a:ea typeface="Segoe UI" pitchFamily="34" charset="0"/>
                <a:cs typeface="Segoe UI" pitchFamily="34" charset="0"/>
              </a:rPr>
              <a:t>Co-sell raining materials for field can be found at </a:t>
            </a:r>
            <a:r>
              <a:rPr lang="en-US" sz="1150">
                <a:gradFill>
                  <a:gsLst>
                    <a:gs pos="1000">
                      <a:schemeClr val="tx1"/>
                    </a:gs>
                    <a:gs pos="100000">
                      <a:schemeClr val="tx1"/>
                    </a:gs>
                  </a:gsLst>
                  <a:lin ang="5400000" scaled="0"/>
                </a:gradFill>
                <a:ea typeface="Segoe UI" pitchFamily="34" charset="0"/>
                <a:cs typeface="Segoe UI" pitchFamily="34" charset="0"/>
                <a:hlinkClick r:id="rId4"/>
              </a:rPr>
              <a:t>aka.ms/</a:t>
            </a:r>
            <a:r>
              <a:rPr lang="en-US" sz="1150" err="1">
                <a:gradFill>
                  <a:gsLst>
                    <a:gs pos="1000">
                      <a:schemeClr val="tx1"/>
                    </a:gs>
                    <a:gs pos="100000">
                      <a:schemeClr val="tx1"/>
                    </a:gs>
                  </a:gsLst>
                  <a:lin ang="5400000" scaled="0"/>
                </a:gradFill>
                <a:ea typeface="Segoe UI" pitchFamily="34" charset="0"/>
                <a:cs typeface="Segoe UI" pitchFamily="34" charset="0"/>
                <a:hlinkClick r:id="rId4"/>
              </a:rPr>
              <a:t>cosellhub</a:t>
            </a:r>
            <a:endParaRPr lang="en-US" sz="1150">
              <a:gradFill>
                <a:gsLst>
                  <a:gs pos="1000">
                    <a:schemeClr val="tx1"/>
                  </a:gs>
                  <a:gs pos="100000">
                    <a:schemeClr val="tx1"/>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D1CA53FF-6F4C-4B20-A383-C96DAA56046D}"/>
              </a:ext>
            </a:extLst>
          </p:cNvPr>
          <p:cNvSpPr/>
          <p:nvPr/>
        </p:nvSpPr>
        <p:spPr bwMode="auto">
          <a:xfrm>
            <a:off x="2966804" y="1769663"/>
            <a:ext cx="6283795"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008575"/>
                    </a:gs>
                    <a:gs pos="100000">
                      <a:srgbClr val="008575"/>
                    </a:gs>
                  </a:gsLst>
                  <a:lin ang="5400000" scaled="0"/>
                </a:gradFill>
                <a:latin typeface="+mj-lt"/>
                <a:ea typeface="Segoe UI" pitchFamily="34" charset="0"/>
                <a:cs typeface="Segoe UI" pitchFamily="34" charset="0"/>
              </a:rPr>
              <a:t>What should the seller do?</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If the customer tells you their needs cannot be met by the current partner, confirm with the partner that they cannot or will not support. Once confirmed, treat it as a net new opportunity. </a:t>
            </a:r>
            <a:endParaRPr lang="en-US" sz="1200">
              <a:gradFill>
                <a:gsLst>
                  <a:gs pos="1000">
                    <a:schemeClr val="tx1"/>
                  </a:gs>
                  <a:gs pos="100000">
                    <a:schemeClr val="tx1"/>
                  </a:gs>
                </a:gsLst>
                <a:lin ang="5400000" scaled="0"/>
              </a:gradFill>
              <a:cs typeface="Segoe UI" pitchFamily="34" charset="0"/>
            </a:endParaRP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Share this opportunity with qualified</a:t>
            </a:r>
            <a:r>
              <a:rPr lang="en-US" sz="1200" b="1">
                <a:gradFill>
                  <a:gsLst>
                    <a:gs pos="1000">
                      <a:schemeClr val="tx1"/>
                    </a:gs>
                    <a:gs pos="100000">
                      <a:schemeClr val="tx1"/>
                    </a:gs>
                  </a:gsLst>
                  <a:lin ang="5400000" scaled="0"/>
                </a:gradFill>
                <a:cs typeface="Segoe UI"/>
              </a:rPr>
              <a:t> </a:t>
            </a:r>
            <a:r>
              <a:rPr lang="en-US" sz="1200">
                <a:gradFill>
                  <a:gsLst>
                    <a:gs pos="1000">
                      <a:schemeClr val="tx1"/>
                    </a:gs>
                    <a:gs pos="100000">
                      <a:schemeClr val="tx1"/>
                    </a:gs>
                  </a:gsLst>
                  <a:lin ang="5400000" scaled="0"/>
                </a:gradFill>
                <a:cs typeface="Segoe UI"/>
              </a:rPr>
              <a:t>partners as in-bound or out-bound to formalize the co-sell. Select the solution and share this with the partners.</a:t>
            </a:r>
          </a:p>
          <a:p>
            <a:pPr defTabSz="932472" fontAlgn="base">
              <a:lnSpc>
                <a:spcPct val="90000"/>
              </a:lnSpc>
              <a:spcBef>
                <a:spcPct val="0"/>
              </a:spcBef>
              <a:spcAft>
                <a:spcPts val="600"/>
              </a:spcAft>
            </a:pPr>
            <a:r>
              <a:rPr lang="en-US" sz="1200">
                <a:gradFill>
                  <a:gsLst>
                    <a:gs pos="1000">
                      <a:schemeClr val="tx1"/>
                    </a:gs>
                    <a:gs pos="100000">
                      <a:schemeClr val="tx1"/>
                    </a:gs>
                  </a:gsLst>
                  <a:lin ang="5400000" scaled="0"/>
                </a:gradFill>
                <a:cs typeface="Segoe UI"/>
              </a:rPr>
              <a:t>Define customer needs, then apply guidance to identify purchasing options </a:t>
            </a:r>
            <a:br>
              <a:rPr lang="en-US" sz="1200">
                <a:cs typeface="Segoe UI" pitchFamily="34" charset="0"/>
              </a:rPr>
            </a:br>
            <a:r>
              <a:rPr lang="en-US" sz="1200">
                <a:gradFill>
                  <a:gsLst>
                    <a:gs pos="1000">
                      <a:schemeClr val="tx1"/>
                    </a:gs>
                    <a:gs pos="100000">
                      <a:schemeClr val="tx1"/>
                    </a:gs>
                  </a:gsLst>
                  <a:lin ang="5400000" scaled="0"/>
                </a:gradFill>
                <a:cs typeface="Segoe UI"/>
              </a:rPr>
              <a:t>for customer:</a:t>
            </a:r>
          </a:p>
          <a:p>
            <a:pPr marL="185420" indent="-185420"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pitchFamily="34" charset="0"/>
              </a:rPr>
              <a:t>Understand customer needs and how they can be met by different purchasing options</a:t>
            </a:r>
          </a:p>
          <a:p>
            <a:pPr marL="185420" indent="-185420"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a:rPr>
              <a:t>With the partner, identify what will drive growth with the customer</a:t>
            </a:r>
          </a:p>
          <a:p>
            <a:pPr marL="185420" indent="-185420"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a:rPr>
              <a:t>Work with the partner on value solutions selling to the customer</a:t>
            </a:r>
          </a:p>
          <a:p>
            <a:pPr marL="185420" indent="-185420"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pitchFamily="34" charset="0"/>
              </a:rPr>
              <a:t>Help find and bring in partner that can assist with this new workload or product/service</a:t>
            </a:r>
          </a:p>
          <a:p>
            <a:pPr marL="185420" indent="-185420" defTabSz="932472" fontAlgn="base">
              <a:lnSpc>
                <a:spcPct val="90000"/>
              </a:lnSpc>
              <a:spcBef>
                <a:spcPct val="0"/>
              </a:spcBef>
              <a:spcAft>
                <a:spcPts val="1200"/>
              </a:spcAft>
              <a:buBlip>
                <a:blip r:embed="rId2"/>
              </a:buBlip>
            </a:pPr>
            <a:r>
              <a:rPr lang="en-US" sz="1200">
                <a:gradFill>
                  <a:gsLst>
                    <a:gs pos="1000">
                      <a:schemeClr val="tx1"/>
                    </a:gs>
                    <a:gs pos="100000">
                      <a:schemeClr val="tx1"/>
                    </a:gs>
                  </a:gsLst>
                  <a:lin ang="5400000" scaled="0"/>
                </a:gradFill>
                <a:cs typeface="Segoe UI" pitchFamily="34" charset="0"/>
              </a:rPr>
              <a:t>If the customer elects not to work with a partner, transact the purchase with the customer yourself through the Microsoft Customer Agreement, EA, or online</a:t>
            </a:r>
          </a:p>
          <a:p>
            <a:pPr defTabSz="932472" fontAlgn="base">
              <a:lnSpc>
                <a:spcPct val="90000"/>
              </a:lnSpc>
              <a:spcBef>
                <a:spcPct val="0"/>
              </a:spcBef>
              <a:spcAft>
                <a:spcPts val="1200"/>
              </a:spcAft>
            </a:pP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7F4E01D1-1DEF-4DC5-9EA7-4D5D052D406C}"/>
              </a:ext>
            </a:extLst>
          </p:cNvPr>
          <p:cNvSpPr/>
          <p:nvPr/>
        </p:nvSpPr>
        <p:spPr bwMode="auto">
          <a:xfrm>
            <a:off x="9410842" y="1769663"/>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008575"/>
                    </a:gs>
                    <a:gs pos="100000">
                      <a:srgbClr val="008575"/>
                    </a:gs>
                  </a:gsLst>
                  <a:lin ang="5400000" scaled="0"/>
                </a:gradFill>
                <a:latin typeface="+mj-lt"/>
                <a:ea typeface="Segoe UI" pitchFamily="34" charset="0"/>
                <a:cs typeface="Segoe UI" pitchFamily="34" charset="0"/>
              </a:rPr>
              <a:t>What should the </a:t>
            </a:r>
            <a:br>
              <a:rPr lang="en-US" sz="1400">
                <a:gradFill>
                  <a:gsLst>
                    <a:gs pos="1000">
                      <a:srgbClr val="008575"/>
                    </a:gs>
                    <a:gs pos="100000">
                      <a:srgbClr val="008575"/>
                    </a:gs>
                  </a:gsLst>
                  <a:lin ang="5400000" scaled="0"/>
                </a:gradFill>
                <a:latin typeface="+mj-lt"/>
                <a:ea typeface="Segoe UI" pitchFamily="34" charset="0"/>
                <a:cs typeface="Segoe UI" pitchFamily="34" charset="0"/>
              </a:rPr>
            </a:br>
            <a:r>
              <a:rPr lang="en-US" sz="1400">
                <a:gradFill>
                  <a:gsLst>
                    <a:gs pos="1000">
                      <a:srgbClr val="008575"/>
                    </a:gs>
                    <a:gs pos="100000">
                      <a:srgbClr val="008575"/>
                    </a:gs>
                  </a:gsLst>
                  <a:lin ang="5400000" scaled="0"/>
                </a:gradFill>
                <a:latin typeface="+mj-lt"/>
                <a:ea typeface="Segoe UI" pitchFamily="34" charset="0"/>
                <a:cs typeface="Segoe UI" pitchFamily="34" charset="0"/>
              </a:rPr>
              <a:t>seller mindset be?</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Be transparent with the partner about customer needs and why customer might seek alternative purchasing options or partner.</a:t>
            </a: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grpSp>
        <p:nvGrpSpPr>
          <p:cNvPr id="25" name="Group 4">
            <a:extLst>
              <a:ext uri="{FF2B5EF4-FFF2-40B4-BE49-F238E27FC236}">
                <a16:creationId xmlns:a16="http://schemas.microsoft.com/office/drawing/2014/main" id="{E36BA203-522D-4FD1-92A7-6C34A0AAE012}"/>
              </a:ext>
            </a:extLst>
          </p:cNvPr>
          <p:cNvGrpSpPr>
            <a:grpSpLocks noChangeAspect="1"/>
          </p:cNvGrpSpPr>
          <p:nvPr/>
        </p:nvGrpSpPr>
        <p:grpSpPr bwMode="auto">
          <a:xfrm>
            <a:off x="2291787" y="1904732"/>
            <a:ext cx="362748" cy="348320"/>
            <a:chOff x="5891" y="3313"/>
            <a:chExt cx="352" cy="338"/>
          </a:xfrm>
        </p:grpSpPr>
        <p:sp>
          <p:nvSpPr>
            <p:cNvPr id="26" name="Freeform 5">
              <a:extLst>
                <a:ext uri="{FF2B5EF4-FFF2-40B4-BE49-F238E27FC236}">
                  <a16:creationId xmlns:a16="http://schemas.microsoft.com/office/drawing/2014/main" id="{7BD2DE9A-A10C-4536-AEB4-E842779287BA}"/>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rgbClr val="008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7" name="Freeform 6">
              <a:extLst>
                <a:ext uri="{FF2B5EF4-FFF2-40B4-BE49-F238E27FC236}">
                  <a16:creationId xmlns:a16="http://schemas.microsoft.com/office/drawing/2014/main" id="{5440AA16-68BC-40D8-A6BA-D125E43F89EC}"/>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8" name="Freeform 7">
              <a:extLst>
                <a:ext uri="{FF2B5EF4-FFF2-40B4-BE49-F238E27FC236}">
                  <a16:creationId xmlns:a16="http://schemas.microsoft.com/office/drawing/2014/main" id="{7ACF8605-5C64-44D8-BF97-4A2871F846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9" name="Freeform 8">
              <a:extLst>
                <a:ext uri="{FF2B5EF4-FFF2-40B4-BE49-F238E27FC236}">
                  <a16:creationId xmlns:a16="http://schemas.microsoft.com/office/drawing/2014/main" id="{CB6A5F14-6C90-494B-AA9C-4CE72E82B5BE}"/>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0" name="Freeform 9">
              <a:extLst>
                <a:ext uri="{FF2B5EF4-FFF2-40B4-BE49-F238E27FC236}">
                  <a16:creationId xmlns:a16="http://schemas.microsoft.com/office/drawing/2014/main" id="{22B2B94B-1257-43F4-8A62-D289EA1AB43A}"/>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1" name="Freeform 10">
              <a:extLst>
                <a:ext uri="{FF2B5EF4-FFF2-40B4-BE49-F238E27FC236}">
                  <a16:creationId xmlns:a16="http://schemas.microsoft.com/office/drawing/2014/main" id="{6D57352F-6BB9-43DD-AECE-DC5F4AA8EF5A}"/>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15" name="Group 4">
            <a:extLst>
              <a:ext uri="{FF2B5EF4-FFF2-40B4-BE49-F238E27FC236}">
                <a16:creationId xmlns:a16="http://schemas.microsoft.com/office/drawing/2014/main" id="{FB3A4790-FF9E-4664-BC46-26962E1E9F92}"/>
              </a:ext>
            </a:extLst>
          </p:cNvPr>
          <p:cNvGrpSpPr>
            <a:grpSpLocks noChangeAspect="1"/>
          </p:cNvGrpSpPr>
          <p:nvPr/>
        </p:nvGrpSpPr>
        <p:grpSpPr bwMode="auto">
          <a:xfrm>
            <a:off x="8750300" y="1892563"/>
            <a:ext cx="371475" cy="371475"/>
            <a:chOff x="5512" y="1163"/>
            <a:chExt cx="234" cy="234"/>
          </a:xfrm>
        </p:grpSpPr>
        <p:sp>
          <p:nvSpPr>
            <p:cNvPr id="16" name="AutoShape 3">
              <a:extLst>
                <a:ext uri="{FF2B5EF4-FFF2-40B4-BE49-F238E27FC236}">
                  <a16:creationId xmlns:a16="http://schemas.microsoft.com/office/drawing/2014/main" id="{DD3B2744-F684-4777-86B0-99B13C58D42B}"/>
                </a:ext>
              </a:extLst>
            </p:cNvPr>
            <p:cNvSpPr>
              <a:spLocks noChangeAspect="1" noChangeArrowheads="1" noTextEdit="1"/>
            </p:cNvSpPr>
            <p:nvPr/>
          </p:nvSpPr>
          <p:spPr bwMode="auto">
            <a:xfrm>
              <a:off x="5512" y="1163"/>
              <a:ext cx="234"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C8763FB-FC68-4BCF-8602-2E5BA3090371}"/>
                </a:ext>
              </a:extLst>
            </p:cNvPr>
            <p:cNvSpPr>
              <a:spLocks/>
            </p:cNvSpPr>
            <p:nvPr/>
          </p:nvSpPr>
          <p:spPr bwMode="auto">
            <a:xfrm>
              <a:off x="5618" y="1236"/>
              <a:ext cx="68" cy="45"/>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38FC8312-C4B1-4C27-BF65-97D18D645E35}"/>
                </a:ext>
              </a:extLst>
            </p:cNvPr>
            <p:cNvSpPr>
              <a:spLocks/>
            </p:cNvSpPr>
            <p:nvPr/>
          </p:nvSpPr>
          <p:spPr bwMode="auto">
            <a:xfrm>
              <a:off x="5565" y="1161"/>
              <a:ext cx="151" cy="143"/>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7C67FF72-5EBE-4433-AB47-78F67D92D51C}"/>
                </a:ext>
              </a:extLst>
            </p:cNvPr>
            <p:cNvSpPr>
              <a:spLocks/>
            </p:cNvSpPr>
            <p:nvPr/>
          </p:nvSpPr>
          <p:spPr bwMode="auto">
            <a:xfrm>
              <a:off x="5529" y="1319"/>
              <a:ext cx="207" cy="83"/>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4D609A77-007D-485D-B585-A207F075798D}"/>
                </a:ext>
              </a:extLst>
            </p:cNvPr>
            <p:cNvSpPr>
              <a:spLocks/>
            </p:cNvSpPr>
            <p:nvPr/>
          </p:nvSpPr>
          <p:spPr bwMode="auto">
            <a:xfrm>
              <a:off x="5618" y="1236"/>
              <a:ext cx="68" cy="4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0085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11">
            <a:extLst>
              <a:ext uri="{FF2B5EF4-FFF2-40B4-BE49-F238E27FC236}">
                <a16:creationId xmlns:a16="http://schemas.microsoft.com/office/drawing/2014/main" id="{7D97DC73-033B-4196-B6D5-221B1B1E570A}"/>
              </a:ext>
            </a:extLst>
          </p:cNvPr>
          <p:cNvGrpSpPr>
            <a:grpSpLocks noChangeAspect="1"/>
          </p:cNvGrpSpPr>
          <p:nvPr/>
        </p:nvGrpSpPr>
        <p:grpSpPr bwMode="auto">
          <a:xfrm>
            <a:off x="11291888" y="1886213"/>
            <a:ext cx="385762" cy="385762"/>
            <a:chOff x="7113" y="1159"/>
            <a:chExt cx="243" cy="243"/>
          </a:xfrm>
        </p:grpSpPr>
        <p:sp>
          <p:nvSpPr>
            <p:cNvPr id="22" name="AutoShape 10">
              <a:extLst>
                <a:ext uri="{FF2B5EF4-FFF2-40B4-BE49-F238E27FC236}">
                  <a16:creationId xmlns:a16="http://schemas.microsoft.com/office/drawing/2014/main" id="{AD482602-0F7C-4D47-B6EF-D515C9B990E3}"/>
                </a:ext>
              </a:extLst>
            </p:cNvPr>
            <p:cNvSpPr>
              <a:spLocks noChangeAspect="1" noChangeArrowheads="1" noTextEdit="1"/>
            </p:cNvSpPr>
            <p:nvPr/>
          </p:nvSpPr>
          <p:spPr bwMode="auto">
            <a:xfrm>
              <a:off x="7113" y="1159"/>
              <a:ext cx="243" cy="2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92F7DFA1-78F6-4879-B34A-2C2223B2EE16}"/>
                </a:ext>
              </a:extLst>
            </p:cNvPr>
            <p:cNvSpPr>
              <a:spLocks/>
            </p:cNvSpPr>
            <p:nvPr/>
          </p:nvSpPr>
          <p:spPr bwMode="auto">
            <a:xfrm>
              <a:off x="7168" y="1172"/>
              <a:ext cx="141" cy="173"/>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70C5E4E5-10EF-4766-99BB-3641A31E8D4C}"/>
                </a:ext>
              </a:extLst>
            </p:cNvPr>
            <p:cNvSpPr>
              <a:spLocks/>
            </p:cNvSpPr>
            <p:nvPr/>
          </p:nvSpPr>
          <p:spPr bwMode="auto">
            <a:xfrm>
              <a:off x="7215" y="1361"/>
              <a:ext cx="47" cy="31"/>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rgbClr val="0085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162569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D2B2AF-DAD9-499C-858C-DB08252428DB}"/>
              </a:ext>
            </a:extLst>
          </p:cNvPr>
          <p:cNvSpPr>
            <a:spLocks noGrp="1"/>
          </p:cNvSpPr>
          <p:nvPr>
            <p:ph type="title"/>
          </p:nvPr>
        </p:nvSpPr>
        <p:spPr>
          <a:xfrm>
            <a:off x="455995" y="388934"/>
            <a:ext cx="11306469" cy="403137"/>
          </a:xfrm>
        </p:spPr>
        <p:txBody>
          <a:bodyPr/>
          <a:lstStyle/>
          <a:p>
            <a:r>
              <a:rPr lang="en-US"/>
              <a:t>Scenario 4</a:t>
            </a:r>
          </a:p>
        </p:txBody>
      </p:sp>
      <p:sp>
        <p:nvSpPr>
          <p:cNvPr id="6" name="Text Placeholder 5">
            <a:extLst>
              <a:ext uri="{FF2B5EF4-FFF2-40B4-BE49-F238E27FC236}">
                <a16:creationId xmlns:a16="http://schemas.microsoft.com/office/drawing/2014/main" id="{E1EA4895-F720-4772-B570-83DABE9ED074}"/>
              </a:ext>
            </a:extLst>
          </p:cNvPr>
          <p:cNvSpPr>
            <a:spLocks noGrp="1"/>
          </p:cNvSpPr>
          <p:nvPr>
            <p:ph type="body" sz="quarter" idx="10"/>
          </p:nvPr>
        </p:nvSpPr>
        <p:spPr>
          <a:xfrm>
            <a:off x="455613" y="789972"/>
            <a:ext cx="11573827" cy="249750"/>
          </a:xfrm>
        </p:spPr>
        <p:txBody>
          <a:bodyPr anchor="t" anchorCtr="0">
            <a:noAutofit/>
          </a:bodyPr>
          <a:lstStyle/>
          <a:p>
            <a:pPr>
              <a:lnSpc>
                <a:spcPct val="90000"/>
              </a:lnSpc>
            </a:pPr>
            <a:r>
              <a:rPr lang="en-US"/>
              <a:t>New workload or product/service opportunity for existing CSP customer, and partner </a:t>
            </a:r>
            <a:r>
              <a:rPr lang="en-US" i="1"/>
              <a:t>does </a:t>
            </a:r>
            <a:r>
              <a:rPr lang="en-US"/>
              <a:t>support the solution</a:t>
            </a:r>
          </a:p>
        </p:txBody>
      </p:sp>
      <p:sp>
        <p:nvSpPr>
          <p:cNvPr id="9" name="Rectangle 8">
            <a:extLst>
              <a:ext uri="{FF2B5EF4-FFF2-40B4-BE49-F238E27FC236}">
                <a16:creationId xmlns:a16="http://schemas.microsoft.com/office/drawing/2014/main" id="{887EC613-5862-47F9-855A-4B964E36F503}"/>
              </a:ext>
            </a:extLst>
          </p:cNvPr>
          <p:cNvSpPr/>
          <p:nvPr/>
        </p:nvSpPr>
        <p:spPr bwMode="auto">
          <a:xfrm>
            <a:off x="455614" y="1769664"/>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107C10"/>
                    </a:gs>
                    <a:gs pos="100000">
                      <a:srgbClr val="107C10"/>
                    </a:gs>
                  </a:gsLst>
                  <a:lin ang="5400000" scaled="0"/>
                </a:gradFill>
                <a:latin typeface="+mj-lt"/>
                <a:ea typeface="Segoe UI" pitchFamily="34" charset="0"/>
                <a:cs typeface="Segoe UI" pitchFamily="34" charset="0"/>
              </a:rPr>
              <a:t>What does the </a:t>
            </a:r>
            <a:br>
              <a:rPr lang="en-US" sz="1400">
                <a:gradFill>
                  <a:gsLst>
                    <a:gs pos="1000">
                      <a:srgbClr val="107C10"/>
                    </a:gs>
                    <a:gs pos="100000">
                      <a:srgbClr val="107C10"/>
                    </a:gs>
                  </a:gsLst>
                  <a:lin ang="5400000" scaled="0"/>
                </a:gradFill>
                <a:latin typeface="+mj-lt"/>
                <a:ea typeface="Segoe UI" pitchFamily="34" charset="0"/>
                <a:cs typeface="Segoe UI" pitchFamily="34" charset="0"/>
              </a:rPr>
            </a:br>
            <a:r>
              <a:rPr lang="en-US" sz="1400">
                <a:gradFill>
                  <a:gsLst>
                    <a:gs pos="1000">
                      <a:srgbClr val="107C10"/>
                    </a:gs>
                    <a:gs pos="100000">
                      <a:srgbClr val="107C10"/>
                    </a:gs>
                  </a:gsLst>
                  <a:lin ang="5400000" scaled="0"/>
                </a:gradFill>
                <a:latin typeface="+mj-lt"/>
                <a:ea typeface="Segoe UI" pitchFamily="34" charset="0"/>
                <a:cs typeface="Segoe UI" pitchFamily="34" charset="0"/>
              </a:rPr>
              <a:t>partner do?</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Provide the solution for </a:t>
            </a:r>
            <a:br>
              <a:rPr lang="en-US" sz="1200">
                <a:gradFill>
                  <a:gsLst>
                    <a:gs pos="1000">
                      <a:schemeClr val="tx1"/>
                    </a:gs>
                    <a:gs pos="100000">
                      <a:schemeClr val="tx1"/>
                    </a:gs>
                  </a:gsLst>
                  <a:lin ang="5400000" scaled="0"/>
                </a:gradFill>
                <a:cs typeface="Segoe UI" pitchFamily="34" charset="0"/>
              </a:rPr>
            </a:br>
            <a:r>
              <a:rPr lang="en-US" sz="1200">
                <a:gradFill>
                  <a:gsLst>
                    <a:gs pos="1000">
                      <a:schemeClr val="tx1"/>
                    </a:gs>
                    <a:gs pos="100000">
                      <a:schemeClr val="tx1"/>
                    </a:gs>
                  </a:gsLst>
                  <a:lin ang="5400000" scaled="0"/>
                </a:gradFill>
                <a:cs typeface="Segoe UI" pitchFamily="34" charset="0"/>
              </a:rPr>
              <a:t>the customer.</a:t>
            </a:r>
          </a:p>
          <a:p>
            <a:pPr defTabSz="932472" fontAlgn="base">
              <a:lnSpc>
                <a:spcPct val="90000"/>
              </a:lnSpc>
              <a:spcBef>
                <a:spcPct val="0"/>
              </a:spcBef>
              <a:spcAft>
                <a:spcPts val="600"/>
              </a:spcAft>
            </a:pPr>
            <a:r>
              <a:rPr lang="en-US" sz="1200" b="1">
                <a:gradFill>
                  <a:gsLst>
                    <a:gs pos="1000">
                      <a:schemeClr val="tx1"/>
                    </a:gs>
                    <a:gs pos="100000">
                      <a:schemeClr val="tx1"/>
                    </a:gs>
                  </a:gsLst>
                  <a:lin ang="5400000" scaled="0"/>
                </a:gradFill>
                <a:cs typeface="Segoe UI" pitchFamily="34" charset="0"/>
              </a:rPr>
              <a:t>Best practice: </a:t>
            </a:r>
          </a:p>
          <a:p>
            <a:pPr marL="185738" indent="-185738"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pitchFamily="34" charset="0"/>
              </a:rPr>
              <a:t>Share lead with </a:t>
            </a:r>
            <a:br>
              <a:rPr lang="en-US" sz="1200">
                <a:gradFill>
                  <a:gsLst>
                    <a:gs pos="1000">
                      <a:schemeClr val="tx1"/>
                    </a:gs>
                    <a:gs pos="100000">
                      <a:schemeClr val="tx1"/>
                    </a:gs>
                  </a:gsLst>
                  <a:lin ang="5400000" scaled="0"/>
                </a:gradFill>
                <a:cs typeface="Segoe UI" pitchFamily="34" charset="0"/>
              </a:rPr>
            </a:br>
            <a:r>
              <a:rPr lang="en-US" sz="1200">
                <a:gradFill>
                  <a:gsLst>
                    <a:gs pos="1000">
                      <a:schemeClr val="tx1"/>
                    </a:gs>
                    <a:gs pos="100000">
                      <a:schemeClr val="tx1"/>
                    </a:gs>
                  </a:gsLst>
                  <a:lin ang="5400000" scaled="0"/>
                </a:gradFill>
                <a:cs typeface="Segoe UI" pitchFamily="34" charset="0"/>
              </a:rPr>
              <a:t>Microsoft as co-sell lead with no help needed</a:t>
            </a:r>
          </a:p>
        </p:txBody>
      </p:sp>
      <p:sp>
        <p:nvSpPr>
          <p:cNvPr id="10" name="Rectangle 9">
            <a:extLst>
              <a:ext uri="{FF2B5EF4-FFF2-40B4-BE49-F238E27FC236}">
                <a16:creationId xmlns:a16="http://schemas.microsoft.com/office/drawing/2014/main" id="{D1CA53FF-6F4C-4B20-A383-C96DAA56046D}"/>
              </a:ext>
            </a:extLst>
          </p:cNvPr>
          <p:cNvSpPr/>
          <p:nvPr/>
        </p:nvSpPr>
        <p:spPr bwMode="auto">
          <a:xfrm>
            <a:off x="2966804" y="1769663"/>
            <a:ext cx="6283795"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107C10"/>
                    </a:gs>
                    <a:gs pos="100000">
                      <a:srgbClr val="107C10"/>
                    </a:gs>
                  </a:gsLst>
                  <a:lin ang="5400000" scaled="0"/>
                </a:gradFill>
                <a:latin typeface="+mj-lt"/>
                <a:ea typeface="Segoe UI" pitchFamily="34" charset="0"/>
                <a:cs typeface="Segoe UI" pitchFamily="34" charset="0"/>
              </a:rPr>
              <a:t>What should the seller do?</a:t>
            </a:r>
          </a:p>
          <a:p>
            <a:pPr defTabSz="932472" fontAlgn="base">
              <a:lnSpc>
                <a:spcPct val="90000"/>
              </a:lnSpc>
              <a:spcBef>
                <a:spcPct val="0"/>
              </a:spcBef>
              <a:spcAft>
                <a:spcPts val="600"/>
              </a:spcAft>
            </a:pPr>
            <a:r>
              <a:rPr lang="en-US" sz="1200">
                <a:gradFill>
                  <a:gsLst>
                    <a:gs pos="1000">
                      <a:schemeClr val="tx1"/>
                    </a:gs>
                    <a:gs pos="100000">
                      <a:schemeClr val="tx1"/>
                    </a:gs>
                  </a:gsLst>
                  <a:lin ang="5400000" scaled="0"/>
                </a:gradFill>
                <a:cs typeface="Segoe UI" pitchFamily="34" charset="0"/>
              </a:rPr>
              <a:t>Assuming you have visibility into this scenario, you should:</a:t>
            </a:r>
          </a:p>
          <a:p>
            <a:pPr marL="185420" indent="-185420"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a:rPr>
              <a:t>Confirm with the customer that they wish to continue working with same partner; support this approach assuming their needs can be met</a:t>
            </a:r>
          </a:p>
          <a:p>
            <a:pPr marL="185420" indent="-185420"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a:rPr>
              <a:t>If needs can’t be met by the current partner, treat it as a net new opportunity</a:t>
            </a:r>
          </a:p>
          <a:p>
            <a:pPr marL="185420" indent="-185420" defTabSz="932472" fontAlgn="base">
              <a:lnSpc>
                <a:spcPct val="90000"/>
              </a:lnSpc>
              <a:spcBef>
                <a:spcPct val="0"/>
              </a:spcBef>
              <a:spcAft>
                <a:spcPts val="600"/>
              </a:spcAft>
              <a:buBlip>
                <a:blip r:embed="rId2"/>
              </a:buBlip>
            </a:pPr>
            <a:r>
              <a:rPr lang="en-US" sz="1200">
                <a:gradFill>
                  <a:gsLst>
                    <a:gs pos="1000">
                      <a:schemeClr val="tx1"/>
                    </a:gs>
                    <a:gs pos="100000">
                      <a:schemeClr val="tx1"/>
                    </a:gs>
                  </a:gsLst>
                  <a:lin ang="5400000" scaled="0"/>
                </a:gradFill>
                <a:cs typeface="Segoe UI"/>
              </a:rPr>
              <a:t>Share this opportunity with qualified</a:t>
            </a:r>
            <a:r>
              <a:rPr lang="en-US" sz="1200" b="1">
                <a:gradFill>
                  <a:gsLst>
                    <a:gs pos="1000">
                      <a:schemeClr val="tx1"/>
                    </a:gs>
                    <a:gs pos="100000">
                      <a:schemeClr val="tx1"/>
                    </a:gs>
                  </a:gsLst>
                  <a:lin ang="5400000" scaled="0"/>
                </a:gradFill>
                <a:cs typeface="Segoe UI"/>
              </a:rPr>
              <a:t> </a:t>
            </a:r>
            <a:r>
              <a:rPr lang="en-US" sz="1200">
                <a:gradFill>
                  <a:gsLst>
                    <a:gs pos="1000">
                      <a:schemeClr val="tx1"/>
                    </a:gs>
                    <a:gs pos="100000">
                      <a:schemeClr val="tx1"/>
                    </a:gs>
                  </a:gsLst>
                  <a:lin ang="5400000" scaled="0"/>
                </a:gradFill>
                <a:cs typeface="Segoe UI"/>
              </a:rPr>
              <a:t>partner as in-bound or out-bound to formalize the co-sell. Select the solution and share this with the partner</a:t>
            </a:r>
          </a:p>
          <a:p>
            <a:pPr defTabSz="932472" fontAlgn="base">
              <a:lnSpc>
                <a:spcPct val="90000"/>
              </a:lnSpc>
              <a:spcBef>
                <a:spcPct val="0"/>
              </a:spcBef>
              <a:spcAft>
                <a:spcPts val="1200"/>
              </a:spcAft>
            </a:pP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7F4E01D1-1DEF-4DC5-9EA7-4D5D052D406C}"/>
              </a:ext>
            </a:extLst>
          </p:cNvPr>
          <p:cNvSpPr/>
          <p:nvPr/>
        </p:nvSpPr>
        <p:spPr bwMode="auto">
          <a:xfrm>
            <a:off x="9410842" y="1769663"/>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107C10"/>
                    </a:gs>
                    <a:gs pos="100000">
                      <a:srgbClr val="107C10"/>
                    </a:gs>
                  </a:gsLst>
                  <a:lin ang="5400000" scaled="0"/>
                </a:gradFill>
                <a:latin typeface="+mj-lt"/>
                <a:ea typeface="Segoe UI" pitchFamily="34" charset="0"/>
                <a:cs typeface="Segoe UI" pitchFamily="34" charset="0"/>
              </a:rPr>
              <a:t>What should the </a:t>
            </a:r>
            <a:br>
              <a:rPr lang="en-US" sz="1400">
                <a:gradFill>
                  <a:gsLst>
                    <a:gs pos="1000">
                      <a:srgbClr val="107C10"/>
                    </a:gs>
                    <a:gs pos="100000">
                      <a:srgbClr val="107C10"/>
                    </a:gs>
                  </a:gsLst>
                  <a:lin ang="5400000" scaled="0"/>
                </a:gradFill>
                <a:latin typeface="+mj-lt"/>
                <a:ea typeface="Segoe UI" pitchFamily="34" charset="0"/>
                <a:cs typeface="Segoe UI" pitchFamily="34" charset="0"/>
              </a:rPr>
            </a:br>
            <a:r>
              <a:rPr lang="en-US" sz="1400">
                <a:gradFill>
                  <a:gsLst>
                    <a:gs pos="1000">
                      <a:srgbClr val="107C10"/>
                    </a:gs>
                    <a:gs pos="100000">
                      <a:srgbClr val="107C10"/>
                    </a:gs>
                  </a:gsLst>
                  <a:lin ang="5400000" scaled="0"/>
                </a:gradFill>
                <a:latin typeface="+mj-lt"/>
                <a:ea typeface="Segoe UI" pitchFamily="34" charset="0"/>
                <a:cs typeface="Segoe UI" pitchFamily="34" charset="0"/>
              </a:rPr>
              <a:t>seller mindset be?</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Be transparent with the  partner about customer needs and why customer might seek alternative purchasing options or partner.</a:t>
            </a: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grpSp>
        <p:nvGrpSpPr>
          <p:cNvPr id="25" name="Group 4">
            <a:extLst>
              <a:ext uri="{FF2B5EF4-FFF2-40B4-BE49-F238E27FC236}">
                <a16:creationId xmlns:a16="http://schemas.microsoft.com/office/drawing/2014/main" id="{E36BA203-522D-4FD1-92A7-6C34A0AAE012}"/>
              </a:ext>
            </a:extLst>
          </p:cNvPr>
          <p:cNvGrpSpPr>
            <a:grpSpLocks noChangeAspect="1"/>
          </p:cNvGrpSpPr>
          <p:nvPr/>
        </p:nvGrpSpPr>
        <p:grpSpPr bwMode="auto">
          <a:xfrm>
            <a:off x="2291787" y="1904733"/>
            <a:ext cx="362748" cy="348320"/>
            <a:chOff x="5891" y="3313"/>
            <a:chExt cx="352" cy="338"/>
          </a:xfrm>
        </p:grpSpPr>
        <p:sp>
          <p:nvSpPr>
            <p:cNvPr id="26" name="Freeform 5">
              <a:extLst>
                <a:ext uri="{FF2B5EF4-FFF2-40B4-BE49-F238E27FC236}">
                  <a16:creationId xmlns:a16="http://schemas.microsoft.com/office/drawing/2014/main" id="{7BD2DE9A-A10C-4536-AEB4-E842779287BA}"/>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7" name="Freeform 6">
              <a:extLst>
                <a:ext uri="{FF2B5EF4-FFF2-40B4-BE49-F238E27FC236}">
                  <a16:creationId xmlns:a16="http://schemas.microsoft.com/office/drawing/2014/main" id="{5440AA16-68BC-40D8-A6BA-D125E43F89EC}"/>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8" name="Freeform 7">
              <a:extLst>
                <a:ext uri="{FF2B5EF4-FFF2-40B4-BE49-F238E27FC236}">
                  <a16:creationId xmlns:a16="http://schemas.microsoft.com/office/drawing/2014/main" id="{7ACF8605-5C64-44D8-BF97-4A2871F846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9" name="Freeform 8">
              <a:extLst>
                <a:ext uri="{FF2B5EF4-FFF2-40B4-BE49-F238E27FC236}">
                  <a16:creationId xmlns:a16="http://schemas.microsoft.com/office/drawing/2014/main" id="{CB6A5F14-6C90-494B-AA9C-4CE72E82B5BE}"/>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0" name="Freeform 9">
              <a:extLst>
                <a:ext uri="{FF2B5EF4-FFF2-40B4-BE49-F238E27FC236}">
                  <a16:creationId xmlns:a16="http://schemas.microsoft.com/office/drawing/2014/main" id="{22B2B94B-1257-43F4-8A62-D289EA1AB43A}"/>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1" name="Freeform 10">
              <a:extLst>
                <a:ext uri="{FF2B5EF4-FFF2-40B4-BE49-F238E27FC236}">
                  <a16:creationId xmlns:a16="http://schemas.microsoft.com/office/drawing/2014/main" id="{6D57352F-6BB9-43DD-AECE-DC5F4AA8EF5A}"/>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13" name="Group 4">
            <a:extLst>
              <a:ext uri="{FF2B5EF4-FFF2-40B4-BE49-F238E27FC236}">
                <a16:creationId xmlns:a16="http://schemas.microsoft.com/office/drawing/2014/main" id="{DCD00296-1217-41F5-89B9-F125647E2831}"/>
              </a:ext>
            </a:extLst>
          </p:cNvPr>
          <p:cNvGrpSpPr>
            <a:grpSpLocks noChangeAspect="1"/>
          </p:cNvGrpSpPr>
          <p:nvPr/>
        </p:nvGrpSpPr>
        <p:grpSpPr bwMode="auto">
          <a:xfrm>
            <a:off x="8750300" y="1892563"/>
            <a:ext cx="371475" cy="371475"/>
            <a:chOff x="5512" y="1163"/>
            <a:chExt cx="234" cy="234"/>
          </a:xfrm>
        </p:grpSpPr>
        <p:sp>
          <p:nvSpPr>
            <p:cNvPr id="14" name="AutoShape 3">
              <a:extLst>
                <a:ext uri="{FF2B5EF4-FFF2-40B4-BE49-F238E27FC236}">
                  <a16:creationId xmlns:a16="http://schemas.microsoft.com/office/drawing/2014/main" id="{462D7825-A96B-43B8-87D5-84B4367FDAE7}"/>
                </a:ext>
              </a:extLst>
            </p:cNvPr>
            <p:cNvSpPr>
              <a:spLocks noChangeAspect="1" noChangeArrowheads="1" noTextEdit="1"/>
            </p:cNvSpPr>
            <p:nvPr/>
          </p:nvSpPr>
          <p:spPr bwMode="auto">
            <a:xfrm>
              <a:off x="5512" y="1163"/>
              <a:ext cx="234"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F0C4B13B-4EA6-4787-B8A0-90F5B0A024E7}"/>
                </a:ext>
              </a:extLst>
            </p:cNvPr>
            <p:cNvSpPr>
              <a:spLocks/>
            </p:cNvSpPr>
            <p:nvPr/>
          </p:nvSpPr>
          <p:spPr bwMode="auto">
            <a:xfrm>
              <a:off x="5618" y="1236"/>
              <a:ext cx="68" cy="45"/>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C1A927A0-DC84-46D4-AE86-627F23CF85D6}"/>
                </a:ext>
              </a:extLst>
            </p:cNvPr>
            <p:cNvSpPr>
              <a:spLocks/>
            </p:cNvSpPr>
            <p:nvPr/>
          </p:nvSpPr>
          <p:spPr bwMode="auto">
            <a:xfrm>
              <a:off x="5565" y="1161"/>
              <a:ext cx="151" cy="143"/>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D9144C4F-00F2-4FC9-A7B9-A38CBED762E2}"/>
                </a:ext>
              </a:extLst>
            </p:cNvPr>
            <p:cNvSpPr>
              <a:spLocks/>
            </p:cNvSpPr>
            <p:nvPr/>
          </p:nvSpPr>
          <p:spPr bwMode="auto">
            <a:xfrm>
              <a:off x="5529" y="1319"/>
              <a:ext cx="207" cy="83"/>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2AFDBA8C-270D-4BAC-A1FF-5D80E2A1DC0C}"/>
                </a:ext>
              </a:extLst>
            </p:cNvPr>
            <p:cNvSpPr>
              <a:spLocks/>
            </p:cNvSpPr>
            <p:nvPr/>
          </p:nvSpPr>
          <p:spPr bwMode="auto">
            <a:xfrm>
              <a:off x="5618" y="1236"/>
              <a:ext cx="68" cy="4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11">
            <a:extLst>
              <a:ext uri="{FF2B5EF4-FFF2-40B4-BE49-F238E27FC236}">
                <a16:creationId xmlns:a16="http://schemas.microsoft.com/office/drawing/2014/main" id="{FF998A8A-E87B-4E3B-9B37-EA75D38C900B}"/>
              </a:ext>
            </a:extLst>
          </p:cNvPr>
          <p:cNvGrpSpPr>
            <a:grpSpLocks noChangeAspect="1"/>
          </p:cNvGrpSpPr>
          <p:nvPr/>
        </p:nvGrpSpPr>
        <p:grpSpPr bwMode="auto">
          <a:xfrm>
            <a:off x="11291888" y="1886213"/>
            <a:ext cx="385762" cy="385762"/>
            <a:chOff x="7113" y="1159"/>
            <a:chExt cx="243" cy="243"/>
          </a:xfrm>
        </p:grpSpPr>
        <p:sp>
          <p:nvSpPr>
            <p:cNvPr id="20" name="AutoShape 10">
              <a:extLst>
                <a:ext uri="{FF2B5EF4-FFF2-40B4-BE49-F238E27FC236}">
                  <a16:creationId xmlns:a16="http://schemas.microsoft.com/office/drawing/2014/main" id="{000780AD-F06F-4C04-BD38-C1113F787E19}"/>
                </a:ext>
              </a:extLst>
            </p:cNvPr>
            <p:cNvSpPr>
              <a:spLocks noChangeAspect="1" noChangeArrowheads="1" noTextEdit="1"/>
            </p:cNvSpPr>
            <p:nvPr/>
          </p:nvSpPr>
          <p:spPr bwMode="auto">
            <a:xfrm>
              <a:off x="7113" y="1159"/>
              <a:ext cx="243" cy="2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1E29A3A0-9CB3-4FF6-A8EA-FA2B740D5C1B}"/>
                </a:ext>
              </a:extLst>
            </p:cNvPr>
            <p:cNvSpPr>
              <a:spLocks/>
            </p:cNvSpPr>
            <p:nvPr/>
          </p:nvSpPr>
          <p:spPr bwMode="auto">
            <a:xfrm>
              <a:off x="7168" y="1172"/>
              <a:ext cx="141" cy="173"/>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64327400-CE7B-42DC-9DE3-5F5FC1DAEA19}"/>
                </a:ext>
              </a:extLst>
            </p:cNvPr>
            <p:cNvSpPr>
              <a:spLocks/>
            </p:cNvSpPr>
            <p:nvPr/>
          </p:nvSpPr>
          <p:spPr bwMode="auto">
            <a:xfrm>
              <a:off x="7215" y="1361"/>
              <a:ext cx="47" cy="31"/>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30170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D2B2AF-DAD9-499C-858C-DB08252428DB}"/>
              </a:ext>
            </a:extLst>
          </p:cNvPr>
          <p:cNvSpPr>
            <a:spLocks noGrp="1"/>
          </p:cNvSpPr>
          <p:nvPr>
            <p:ph type="title"/>
          </p:nvPr>
        </p:nvSpPr>
        <p:spPr>
          <a:xfrm>
            <a:off x="455995" y="388934"/>
            <a:ext cx="11306469" cy="403137"/>
          </a:xfrm>
        </p:spPr>
        <p:txBody>
          <a:bodyPr/>
          <a:lstStyle/>
          <a:p>
            <a:r>
              <a:rPr lang="en-US"/>
              <a:t>Scenario 5</a:t>
            </a:r>
          </a:p>
        </p:txBody>
      </p:sp>
      <p:sp>
        <p:nvSpPr>
          <p:cNvPr id="6" name="Text Placeholder 5">
            <a:extLst>
              <a:ext uri="{FF2B5EF4-FFF2-40B4-BE49-F238E27FC236}">
                <a16:creationId xmlns:a16="http://schemas.microsoft.com/office/drawing/2014/main" id="{E1EA4895-F720-4772-B570-83DABE9ED074}"/>
              </a:ext>
            </a:extLst>
          </p:cNvPr>
          <p:cNvSpPr>
            <a:spLocks noGrp="1"/>
          </p:cNvSpPr>
          <p:nvPr>
            <p:ph type="body" sz="quarter" idx="10"/>
          </p:nvPr>
        </p:nvSpPr>
        <p:spPr>
          <a:xfrm>
            <a:off x="455613" y="789971"/>
            <a:ext cx="11306175" cy="276999"/>
          </a:xfrm>
        </p:spPr>
        <p:txBody>
          <a:bodyPr anchor="t" anchorCtr="0">
            <a:noAutofit/>
          </a:bodyPr>
          <a:lstStyle/>
          <a:p>
            <a:pPr>
              <a:lnSpc>
                <a:spcPct val="90000"/>
              </a:lnSpc>
            </a:pPr>
            <a:r>
              <a:rPr lang="en-US"/>
              <a:t>Customer has an upcoming EA renewal</a:t>
            </a:r>
          </a:p>
        </p:txBody>
      </p:sp>
      <p:sp>
        <p:nvSpPr>
          <p:cNvPr id="9" name="Rectangle 8">
            <a:extLst>
              <a:ext uri="{FF2B5EF4-FFF2-40B4-BE49-F238E27FC236}">
                <a16:creationId xmlns:a16="http://schemas.microsoft.com/office/drawing/2014/main" id="{887EC613-5862-47F9-855A-4B964E36F503}"/>
              </a:ext>
            </a:extLst>
          </p:cNvPr>
          <p:cNvSpPr/>
          <p:nvPr/>
        </p:nvSpPr>
        <p:spPr bwMode="auto">
          <a:xfrm>
            <a:off x="455614" y="1769664"/>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8661C5"/>
                    </a:gs>
                    <a:gs pos="100000">
                      <a:srgbClr val="8661C5"/>
                    </a:gs>
                  </a:gsLst>
                  <a:lin ang="5400000" scaled="0"/>
                </a:gradFill>
                <a:latin typeface="+mj-lt"/>
                <a:cs typeface="Segoe UI" pitchFamily="34" charset="0"/>
              </a:rPr>
              <a:t>What does the </a:t>
            </a:r>
            <a:br>
              <a:rPr lang="en-US" sz="1400">
                <a:gradFill>
                  <a:gsLst>
                    <a:gs pos="1000">
                      <a:srgbClr val="8661C5"/>
                    </a:gs>
                    <a:gs pos="100000">
                      <a:srgbClr val="8661C5"/>
                    </a:gs>
                  </a:gsLst>
                  <a:lin ang="5400000" scaled="0"/>
                </a:gradFill>
                <a:latin typeface="+mj-lt"/>
                <a:cs typeface="Segoe UI" pitchFamily="34" charset="0"/>
              </a:rPr>
            </a:br>
            <a:r>
              <a:rPr lang="en-US" sz="1400">
                <a:gradFill>
                  <a:gsLst>
                    <a:gs pos="1000">
                      <a:srgbClr val="8661C5"/>
                    </a:gs>
                    <a:gs pos="100000">
                      <a:srgbClr val="8661C5"/>
                    </a:gs>
                  </a:gsLst>
                  <a:lin ang="5400000" scaled="0"/>
                </a:gradFill>
                <a:latin typeface="+mj-lt"/>
                <a:cs typeface="Segoe UI" pitchFamily="34" charset="0"/>
              </a:rPr>
              <a:t>partner do?</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Define customer needs, then apply guidance to identify purchasing options for customer.</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Work with Microsoft account team on renewal.</a:t>
            </a:r>
          </a:p>
        </p:txBody>
      </p:sp>
      <p:sp>
        <p:nvSpPr>
          <p:cNvPr id="10" name="Rectangle 9">
            <a:extLst>
              <a:ext uri="{FF2B5EF4-FFF2-40B4-BE49-F238E27FC236}">
                <a16:creationId xmlns:a16="http://schemas.microsoft.com/office/drawing/2014/main" id="{D1CA53FF-6F4C-4B20-A383-C96DAA56046D}"/>
              </a:ext>
            </a:extLst>
          </p:cNvPr>
          <p:cNvSpPr/>
          <p:nvPr/>
        </p:nvSpPr>
        <p:spPr bwMode="auto">
          <a:xfrm>
            <a:off x="2966804" y="1769663"/>
            <a:ext cx="6283795"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8661C5"/>
                    </a:gs>
                    <a:gs pos="100000">
                      <a:srgbClr val="8661C5"/>
                    </a:gs>
                  </a:gsLst>
                  <a:lin ang="5400000" scaled="0"/>
                </a:gradFill>
                <a:latin typeface="+mj-lt"/>
                <a:cs typeface="Segoe UI" pitchFamily="34" charset="0"/>
              </a:rPr>
              <a:t>What should the seller do?</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Define customer needs, then apply guidance to identify purchasing options </a:t>
            </a:r>
            <a:br>
              <a:rPr lang="en-US" sz="1200">
                <a:cs typeface="Segoe UI" pitchFamily="34" charset="0"/>
              </a:rPr>
            </a:br>
            <a:r>
              <a:rPr lang="en-US" sz="1200">
                <a:gradFill>
                  <a:gsLst>
                    <a:gs pos="1000">
                      <a:schemeClr val="tx1"/>
                    </a:gs>
                    <a:gs pos="100000">
                      <a:schemeClr val="tx1"/>
                    </a:gs>
                  </a:gsLst>
                  <a:lin ang="5400000" scaled="0"/>
                </a:gradFill>
                <a:cs typeface="Segoe UI"/>
              </a:rPr>
              <a:t>for customer using </a:t>
            </a:r>
            <a:r>
              <a:rPr lang="en-US" sz="1200">
                <a:gradFill>
                  <a:gsLst>
                    <a:gs pos="1000">
                      <a:schemeClr val="tx1"/>
                    </a:gs>
                    <a:gs pos="100000">
                      <a:schemeClr val="tx1"/>
                    </a:gs>
                  </a:gsLst>
                  <a:lin ang="5400000" scaled="0"/>
                </a:gradFill>
                <a:cs typeface="Segoe UI"/>
                <a:hlinkClick r:id="rId2"/>
              </a:rPr>
              <a:t>the cloud services purchasing guidance resources</a:t>
            </a:r>
            <a:r>
              <a:rPr lang="en-US" sz="1200">
                <a:gradFill>
                  <a:gsLst>
                    <a:gs pos="1000">
                      <a:schemeClr val="tx1"/>
                    </a:gs>
                    <a:gs pos="100000">
                      <a:schemeClr val="tx1"/>
                    </a:gs>
                  </a:gsLst>
                  <a:lin ang="5400000" scaled="0"/>
                </a:gradFill>
                <a:cs typeface="Segoe UI"/>
              </a:rPr>
              <a:t>.</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If the customer wants to purchase via the Enterprise Agreement, work with partner on the EA renewal. </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The customer may wish to purchase cloud services through their seller under the Microsoft Customer Agreement. In that case, develop the deal and proposal. Work with the customer to identify partners who can support deployment, management, and other aspects of the customer’s environment. (Direct markets only)</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If the customer wants to purchase through a Microsoft partner, work with the partner and the customer.</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If the customer wants to purchase from a new partner, engage in outbound sharing of renewal opportunities.</a:t>
            </a:r>
          </a:p>
          <a:p>
            <a:pPr defTabSz="932472" fontAlgn="base">
              <a:lnSpc>
                <a:spcPct val="90000"/>
              </a:lnSpc>
              <a:spcBef>
                <a:spcPct val="0"/>
              </a:spcBef>
              <a:spcAft>
                <a:spcPts val="600"/>
              </a:spcAft>
            </a:pPr>
            <a:r>
              <a:rPr lang="en-US" sz="1200">
                <a:gradFill>
                  <a:gsLst>
                    <a:gs pos="1000">
                      <a:schemeClr val="tx1"/>
                    </a:gs>
                    <a:gs pos="100000">
                      <a:schemeClr val="tx1"/>
                    </a:gs>
                  </a:gsLst>
                  <a:lin ang="5400000" scaled="0"/>
                </a:gradFill>
                <a:cs typeface="Segoe UI"/>
              </a:rPr>
              <a:t>If the customer chooses to purchase through a partner, engage the customer’s partner(s), or refer to partners qualified to fulfill customer needs.</a:t>
            </a:r>
          </a:p>
          <a:p>
            <a:pPr defTabSz="932472" fontAlgn="base">
              <a:lnSpc>
                <a:spcPct val="90000"/>
              </a:lnSpc>
              <a:spcBef>
                <a:spcPct val="0"/>
              </a:spcBef>
              <a:spcAft>
                <a:spcPts val="1200"/>
              </a:spcAft>
            </a:pP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7F4E01D1-1DEF-4DC5-9EA7-4D5D052D406C}"/>
              </a:ext>
            </a:extLst>
          </p:cNvPr>
          <p:cNvSpPr/>
          <p:nvPr/>
        </p:nvSpPr>
        <p:spPr bwMode="auto">
          <a:xfrm>
            <a:off x="9410842" y="1778372"/>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rgbClr val="8661C5"/>
                    </a:gs>
                    <a:gs pos="100000">
                      <a:srgbClr val="8661C5"/>
                    </a:gs>
                  </a:gsLst>
                  <a:lin ang="5400000" scaled="0"/>
                </a:gradFill>
                <a:latin typeface="+mj-lt"/>
                <a:cs typeface="Segoe UI"/>
              </a:rPr>
              <a:t>What should the </a:t>
            </a:r>
            <a:br>
              <a:rPr lang="en-US" sz="1400">
                <a:latin typeface="+mj-lt"/>
                <a:cs typeface="Segoe UI" pitchFamily="34" charset="0"/>
              </a:rPr>
            </a:br>
            <a:r>
              <a:rPr lang="en-US" sz="1400">
                <a:gradFill>
                  <a:gsLst>
                    <a:gs pos="1000">
                      <a:srgbClr val="8661C5"/>
                    </a:gs>
                    <a:gs pos="100000">
                      <a:srgbClr val="8661C5"/>
                    </a:gs>
                  </a:gsLst>
                  <a:lin ang="5400000" scaled="0"/>
                </a:gradFill>
                <a:latin typeface="+mj-lt"/>
                <a:cs typeface="Segoe UI"/>
              </a:rPr>
              <a:t>seller mindset be?</a:t>
            </a:r>
          </a:p>
          <a:p>
            <a:pPr defTabSz="932472" fontAlgn="base">
              <a:lnSpc>
                <a:spcPct val="90000"/>
              </a:lnSpc>
              <a:spcBef>
                <a:spcPct val="0"/>
              </a:spcBef>
              <a:spcAft>
                <a:spcPts val="1200"/>
              </a:spcAft>
            </a:pPr>
            <a:r>
              <a:rPr lang="en-US" sz="1150">
                <a:gradFill>
                  <a:gsLst>
                    <a:gs pos="1000">
                      <a:schemeClr val="tx1"/>
                    </a:gs>
                    <a:gs pos="100000">
                      <a:schemeClr val="tx1"/>
                    </a:gs>
                  </a:gsLst>
                  <a:lin ang="5400000" scaled="0"/>
                </a:gradFill>
                <a:cs typeface="Segoe UI" pitchFamily="34" charset="0"/>
              </a:rPr>
              <a:t>Objectively outline the purchasing options. </a:t>
            </a:r>
          </a:p>
          <a:p>
            <a:pPr defTabSz="932472" fontAlgn="base">
              <a:lnSpc>
                <a:spcPct val="90000"/>
              </a:lnSpc>
              <a:spcBef>
                <a:spcPct val="0"/>
              </a:spcBef>
              <a:spcAft>
                <a:spcPts val="1200"/>
              </a:spcAft>
            </a:pPr>
            <a:r>
              <a:rPr lang="en-US" sz="1150">
                <a:gradFill>
                  <a:gsLst>
                    <a:gs pos="1000">
                      <a:schemeClr val="tx1"/>
                    </a:gs>
                    <a:gs pos="100000">
                      <a:schemeClr val="tx1"/>
                    </a:gs>
                  </a:gsLst>
                  <a:lin ang="5400000" scaled="0"/>
                </a:gradFill>
                <a:cs typeface="Segoe UI"/>
              </a:rPr>
              <a:t>Let the customer decide on direction and optimum way to renew (EA, buying through their sales team, or buying from a CSP partner).</a:t>
            </a:r>
          </a:p>
          <a:p>
            <a:pPr defTabSz="932472" fontAlgn="base">
              <a:lnSpc>
                <a:spcPct val="90000"/>
              </a:lnSpc>
              <a:spcBef>
                <a:spcPct val="0"/>
              </a:spcBef>
              <a:spcAft>
                <a:spcPts val="1200"/>
              </a:spcAft>
            </a:pPr>
            <a:r>
              <a:rPr lang="en-US" sz="1150">
                <a:gradFill>
                  <a:gsLst>
                    <a:gs pos="1000">
                      <a:schemeClr val="tx1"/>
                    </a:gs>
                    <a:gs pos="100000">
                      <a:schemeClr val="tx1"/>
                    </a:gs>
                  </a:gsLst>
                  <a:lin ang="5400000" scaled="0"/>
                </a:gradFill>
                <a:cs typeface="Segoe UI"/>
              </a:rPr>
              <a:t>Any renewal, whether through EA or through a CSP partner, is considered a win.</a:t>
            </a:r>
          </a:p>
        </p:txBody>
      </p:sp>
      <p:grpSp>
        <p:nvGrpSpPr>
          <p:cNvPr id="18" name="Group 4">
            <a:extLst>
              <a:ext uri="{FF2B5EF4-FFF2-40B4-BE49-F238E27FC236}">
                <a16:creationId xmlns:a16="http://schemas.microsoft.com/office/drawing/2014/main" id="{46D033B6-856A-401B-8EAA-A2DFB44AC8AF}"/>
              </a:ext>
            </a:extLst>
          </p:cNvPr>
          <p:cNvGrpSpPr>
            <a:grpSpLocks noChangeAspect="1"/>
          </p:cNvGrpSpPr>
          <p:nvPr/>
        </p:nvGrpSpPr>
        <p:grpSpPr bwMode="auto">
          <a:xfrm>
            <a:off x="2291787" y="1904733"/>
            <a:ext cx="362748" cy="348320"/>
            <a:chOff x="5891" y="3313"/>
            <a:chExt cx="352" cy="338"/>
          </a:xfrm>
        </p:grpSpPr>
        <p:sp>
          <p:nvSpPr>
            <p:cNvPr id="19" name="Freeform 5">
              <a:extLst>
                <a:ext uri="{FF2B5EF4-FFF2-40B4-BE49-F238E27FC236}">
                  <a16:creationId xmlns:a16="http://schemas.microsoft.com/office/drawing/2014/main" id="{0D1D7E3A-8365-43C1-823C-BD41BB577880}"/>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rgbClr val="866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0" name="Freeform 6">
              <a:extLst>
                <a:ext uri="{FF2B5EF4-FFF2-40B4-BE49-F238E27FC236}">
                  <a16:creationId xmlns:a16="http://schemas.microsoft.com/office/drawing/2014/main" id="{0723FDEF-737D-41B6-B498-81E54C32C279}"/>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1" name="Freeform 7">
              <a:extLst>
                <a:ext uri="{FF2B5EF4-FFF2-40B4-BE49-F238E27FC236}">
                  <a16:creationId xmlns:a16="http://schemas.microsoft.com/office/drawing/2014/main" id="{7CDE3BE6-4A47-4F4D-986A-7D5131010708}"/>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2" name="Freeform 8">
              <a:extLst>
                <a:ext uri="{FF2B5EF4-FFF2-40B4-BE49-F238E27FC236}">
                  <a16:creationId xmlns:a16="http://schemas.microsoft.com/office/drawing/2014/main" id="{2F4A2F6A-0FD1-4684-9031-864D90F3AC38}"/>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3" name="Freeform 9">
              <a:extLst>
                <a:ext uri="{FF2B5EF4-FFF2-40B4-BE49-F238E27FC236}">
                  <a16:creationId xmlns:a16="http://schemas.microsoft.com/office/drawing/2014/main" id="{7C7B6E6B-91D8-4C91-A4ED-D7F44C294B8F}"/>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4" name="Freeform 10">
              <a:extLst>
                <a:ext uri="{FF2B5EF4-FFF2-40B4-BE49-F238E27FC236}">
                  <a16:creationId xmlns:a16="http://schemas.microsoft.com/office/drawing/2014/main" id="{CF8181B3-126C-4E9C-9443-098532F70C71}"/>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32" name="Group 4">
            <a:extLst>
              <a:ext uri="{FF2B5EF4-FFF2-40B4-BE49-F238E27FC236}">
                <a16:creationId xmlns:a16="http://schemas.microsoft.com/office/drawing/2014/main" id="{3E60FB42-67A3-4F0F-8D69-50D8B4CF32F6}"/>
              </a:ext>
            </a:extLst>
          </p:cNvPr>
          <p:cNvGrpSpPr>
            <a:grpSpLocks noChangeAspect="1"/>
          </p:cNvGrpSpPr>
          <p:nvPr/>
        </p:nvGrpSpPr>
        <p:grpSpPr bwMode="auto">
          <a:xfrm>
            <a:off x="8750300" y="1892563"/>
            <a:ext cx="371475" cy="371475"/>
            <a:chOff x="5512" y="1163"/>
            <a:chExt cx="234" cy="234"/>
          </a:xfrm>
        </p:grpSpPr>
        <p:sp>
          <p:nvSpPr>
            <p:cNvPr id="34" name="AutoShape 3">
              <a:extLst>
                <a:ext uri="{FF2B5EF4-FFF2-40B4-BE49-F238E27FC236}">
                  <a16:creationId xmlns:a16="http://schemas.microsoft.com/office/drawing/2014/main" id="{3173EA92-1999-4CA1-B788-FAA2AB6F6D43}"/>
                </a:ext>
              </a:extLst>
            </p:cNvPr>
            <p:cNvSpPr>
              <a:spLocks noChangeAspect="1" noChangeArrowheads="1" noTextEdit="1"/>
            </p:cNvSpPr>
            <p:nvPr/>
          </p:nvSpPr>
          <p:spPr bwMode="auto">
            <a:xfrm>
              <a:off x="5512" y="1163"/>
              <a:ext cx="234"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277A331-B9C6-41C6-B421-48D68FD7ACD2}"/>
                </a:ext>
              </a:extLst>
            </p:cNvPr>
            <p:cNvSpPr>
              <a:spLocks/>
            </p:cNvSpPr>
            <p:nvPr/>
          </p:nvSpPr>
          <p:spPr bwMode="auto">
            <a:xfrm>
              <a:off x="5618" y="1236"/>
              <a:ext cx="68" cy="45"/>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68FB9BFD-6B00-4F2B-B61C-A6AF921B5097}"/>
                </a:ext>
              </a:extLst>
            </p:cNvPr>
            <p:cNvSpPr>
              <a:spLocks/>
            </p:cNvSpPr>
            <p:nvPr/>
          </p:nvSpPr>
          <p:spPr bwMode="auto">
            <a:xfrm>
              <a:off x="5565" y="1161"/>
              <a:ext cx="151" cy="143"/>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A566FECE-2710-4366-B055-6F24DAFF65BB}"/>
                </a:ext>
              </a:extLst>
            </p:cNvPr>
            <p:cNvSpPr>
              <a:spLocks/>
            </p:cNvSpPr>
            <p:nvPr/>
          </p:nvSpPr>
          <p:spPr bwMode="auto">
            <a:xfrm>
              <a:off x="5529" y="1319"/>
              <a:ext cx="207" cy="83"/>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2BB7950-E3D3-427A-B3A2-E8AB4B3E61AB}"/>
                </a:ext>
              </a:extLst>
            </p:cNvPr>
            <p:cNvSpPr>
              <a:spLocks/>
            </p:cNvSpPr>
            <p:nvPr/>
          </p:nvSpPr>
          <p:spPr bwMode="auto">
            <a:xfrm>
              <a:off x="5618" y="1236"/>
              <a:ext cx="68" cy="4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8661C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 name="Group 11">
            <a:extLst>
              <a:ext uri="{FF2B5EF4-FFF2-40B4-BE49-F238E27FC236}">
                <a16:creationId xmlns:a16="http://schemas.microsoft.com/office/drawing/2014/main" id="{1EF4D9CA-C781-4C38-BE6A-E829055924D0}"/>
              </a:ext>
            </a:extLst>
          </p:cNvPr>
          <p:cNvGrpSpPr>
            <a:grpSpLocks noChangeAspect="1"/>
          </p:cNvGrpSpPr>
          <p:nvPr/>
        </p:nvGrpSpPr>
        <p:grpSpPr bwMode="auto">
          <a:xfrm>
            <a:off x="11291888" y="1886213"/>
            <a:ext cx="385762" cy="385762"/>
            <a:chOff x="7113" y="1159"/>
            <a:chExt cx="243" cy="243"/>
          </a:xfrm>
        </p:grpSpPr>
        <p:sp>
          <p:nvSpPr>
            <p:cNvPr id="41" name="AutoShape 10">
              <a:extLst>
                <a:ext uri="{FF2B5EF4-FFF2-40B4-BE49-F238E27FC236}">
                  <a16:creationId xmlns:a16="http://schemas.microsoft.com/office/drawing/2014/main" id="{0A4CDB6F-E881-4F15-B79A-6AD8D895FF19}"/>
                </a:ext>
              </a:extLst>
            </p:cNvPr>
            <p:cNvSpPr>
              <a:spLocks noChangeAspect="1" noChangeArrowheads="1" noTextEdit="1"/>
            </p:cNvSpPr>
            <p:nvPr/>
          </p:nvSpPr>
          <p:spPr bwMode="auto">
            <a:xfrm>
              <a:off x="7113" y="1159"/>
              <a:ext cx="243" cy="2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a:extLst>
                <a:ext uri="{FF2B5EF4-FFF2-40B4-BE49-F238E27FC236}">
                  <a16:creationId xmlns:a16="http://schemas.microsoft.com/office/drawing/2014/main" id="{2CEEB261-C458-434F-AC8B-6C2B008E2928}"/>
                </a:ext>
              </a:extLst>
            </p:cNvPr>
            <p:cNvSpPr>
              <a:spLocks/>
            </p:cNvSpPr>
            <p:nvPr/>
          </p:nvSpPr>
          <p:spPr bwMode="auto">
            <a:xfrm>
              <a:off x="7168" y="1172"/>
              <a:ext cx="141" cy="173"/>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EAF7DF8D-A1A5-47E1-9982-875B2B05240A}"/>
                </a:ext>
              </a:extLst>
            </p:cNvPr>
            <p:cNvSpPr>
              <a:spLocks/>
            </p:cNvSpPr>
            <p:nvPr/>
          </p:nvSpPr>
          <p:spPr bwMode="auto">
            <a:xfrm>
              <a:off x="7215" y="1361"/>
              <a:ext cx="47" cy="31"/>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rgbClr val="8661C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253354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D2B2AF-DAD9-499C-858C-DB08252428DB}"/>
              </a:ext>
            </a:extLst>
          </p:cNvPr>
          <p:cNvSpPr>
            <a:spLocks noGrp="1"/>
          </p:cNvSpPr>
          <p:nvPr>
            <p:ph type="title"/>
          </p:nvPr>
        </p:nvSpPr>
        <p:spPr/>
        <p:txBody>
          <a:bodyPr/>
          <a:lstStyle/>
          <a:p>
            <a:r>
              <a:rPr lang="en-US"/>
              <a:t>Scenario 6</a:t>
            </a:r>
          </a:p>
        </p:txBody>
      </p:sp>
      <p:sp>
        <p:nvSpPr>
          <p:cNvPr id="6" name="Text Placeholder 5">
            <a:extLst>
              <a:ext uri="{FF2B5EF4-FFF2-40B4-BE49-F238E27FC236}">
                <a16:creationId xmlns:a16="http://schemas.microsoft.com/office/drawing/2014/main" id="{E1EA4895-F720-4772-B570-83DABE9ED074}"/>
              </a:ext>
            </a:extLst>
          </p:cNvPr>
          <p:cNvSpPr>
            <a:spLocks noGrp="1"/>
          </p:cNvSpPr>
          <p:nvPr>
            <p:ph type="body" sz="quarter" idx="10"/>
          </p:nvPr>
        </p:nvSpPr>
        <p:spPr/>
        <p:txBody>
          <a:bodyPr anchor="t" anchorCtr="0">
            <a:noAutofit/>
          </a:bodyPr>
          <a:lstStyle/>
          <a:p>
            <a:pPr>
              <a:lnSpc>
                <a:spcPct val="90000"/>
              </a:lnSpc>
            </a:pPr>
            <a:r>
              <a:rPr lang="en-US"/>
              <a:t>Customer moves from EA to CSP and has product or licensing support needs</a:t>
            </a:r>
          </a:p>
        </p:txBody>
      </p:sp>
      <p:sp>
        <p:nvSpPr>
          <p:cNvPr id="9" name="Rectangle 8">
            <a:extLst>
              <a:ext uri="{FF2B5EF4-FFF2-40B4-BE49-F238E27FC236}">
                <a16:creationId xmlns:a16="http://schemas.microsoft.com/office/drawing/2014/main" id="{887EC613-5862-47F9-855A-4B964E36F503}"/>
              </a:ext>
            </a:extLst>
          </p:cNvPr>
          <p:cNvSpPr/>
          <p:nvPr/>
        </p:nvSpPr>
        <p:spPr bwMode="auto">
          <a:xfrm>
            <a:off x="455614" y="1769664"/>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chemeClr val="tx2"/>
                    </a:gs>
                    <a:gs pos="100000">
                      <a:schemeClr val="tx2"/>
                    </a:gs>
                  </a:gsLst>
                  <a:lin ang="5400000" scaled="0"/>
                </a:gradFill>
                <a:latin typeface="+mj-lt"/>
                <a:ea typeface="Segoe UI" pitchFamily="34" charset="0"/>
                <a:cs typeface="Segoe UI" pitchFamily="34" charset="0"/>
              </a:rPr>
              <a:t>What does the </a:t>
            </a:r>
            <a:br>
              <a:rPr lang="en-US" sz="1400">
                <a:gradFill>
                  <a:gsLst>
                    <a:gs pos="1000">
                      <a:schemeClr val="tx2"/>
                    </a:gs>
                    <a:gs pos="100000">
                      <a:schemeClr val="tx2"/>
                    </a:gs>
                  </a:gsLst>
                  <a:lin ang="5400000" scaled="0"/>
                </a:gradFill>
                <a:latin typeface="+mj-lt"/>
                <a:ea typeface="Segoe UI" pitchFamily="34" charset="0"/>
                <a:cs typeface="Segoe UI" pitchFamily="34" charset="0"/>
              </a:rPr>
            </a:br>
            <a:r>
              <a:rPr lang="en-US" sz="1400">
                <a:gradFill>
                  <a:gsLst>
                    <a:gs pos="1000">
                      <a:schemeClr val="tx2"/>
                    </a:gs>
                    <a:gs pos="100000">
                      <a:schemeClr val="tx2"/>
                    </a:gs>
                  </a:gsLst>
                  <a:lin ang="5400000" scaled="0"/>
                </a:gradFill>
                <a:latin typeface="+mj-lt"/>
                <a:ea typeface="Segoe UI" pitchFamily="34" charset="0"/>
                <a:cs typeface="Segoe UI" pitchFamily="34" charset="0"/>
              </a:rPr>
              <a:t>partner do?</a:t>
            </a:r>
          </a:p>
          <a:p>
            <a:pPr defTabSz="932472" fontAlgn="base">
              <a:lnSpc>
                <a:spcPct val="90000"/>
              </a:lnSpc>
              <a:spcBef>
                <a:spcPct val="0"/>
              </a:spcBef>
              <a:spcAft>
                <a:spcPts val="600"/>
              </a:spcAft>
            </a:pPr>
            <a:r>
              <a:rPr lang="en-US" sz="1050">
                <a:gradFill>
                  <a:gsLst>
                    <a:gs pos="1000">
                      <a:schemeClr val="tx1"/>
                    </a:gs>
                    <a:gs pos="100000">
                      <a:schemeClr val="tx1"/>
                    </a:gs>
                  </a:gsLst>
                  <a:lin ang="5400000" scaled="0"/>
                </a:gradFill>
                <a:cs typeface="Segoe UI" pitchFamily="34" charset="0"/>
              </a:rPr>
              <a:t>Provide front-line customer support for workloads and products/services purchased through CSP, including technical, billing, and licensing support.</a:t>
            </a:r>
          </a:p>
          <a:p>
            <a:pPr defTabSz="932472" fontAlgn="base">
              <a:lnSpc>
                <a:spcPct val="90000"/>
              </a:lnSpc>
              <a:spcBef>
                <a:spcPct val="0"/>
              </a:spcBef>
              <a:spcAft>
                <a:spcPts val="600"/>
              </a:spcAft>
            </a:pPr>
            <a:r>
              <a:rPr lang="en-US" sz="1050">
                <a:solidFill>
                  <a:schemeClr val="tx1"/>
                </a:solidFill>
                <a:cs typeface="Segoe UI" pitchFamily="34" charset="0"/>
              </a:rPr>
              <a:t>Ensure customer is aware of the following:</a:t>
            </a:r>
          </a:p>
          <a:p>
            <a:pPr marL="185738" indent="-185738" defTabSz="932472" fontAlgn="base">
              <a:lnSpc>
                <a:spcPct val="90000"/>
              </a:lnSpc>
              <a:spcBef>
                <a:spcPct val="0"/>
              </a:spcBef>
              <a:spcAft>
                <a:spcPts val="600"/>
              </a:spcAft>
              <a:buBlip>
                <a:blip r:embed="rId2"/>
              </a:buBlip>
            </a:pPr>
            <a:r>
              <a:rPr lang="en-US" sz="1000">
                <a:gradFill>
                  <a:gsLst>
                    <a:gs pos="1000">
                      <a:schemeClr val="tx1"/>
                    </a:gs>
                    <a:gs pos="100000">
                      <a:schemeClr val="tx1"/>
                    </a:gs>
                  </a:gsLst>
                  <a:lin ang="5400000" scaled="0"/>
                </a:gradFill>
                <a:cs typeface="Segoe UI" pitchFamily="34" charset="0"/>
              </a:rPr>
              <a:t>They will not be able to use or purchase Unified or Premier Support for purchases covered under Cloud Solution Provider. </a:t>
            </a:r>
          </a:p>
          <a:p>
            <a:pPr marL="185738" indent="-185738" defTabSz="932472" fontAlgn="base">
              <a:lnSpc>
                <a:spcPct val="90000"/>
              </a:lnSpc>
              <a:spcBef>
                <a:spcPct val="0"/>
              </a:spcBef>
              <a:spcAft>
                <a:spcPts val="600"/>
              </a:spcAft>
              <a:buBlip>
                <a:blip r:embed="rId2"/>
              </a:buBlip>
            </a:pPr>
            <a:r>
              <a:rPr lang="en-US" sz="1000">
                <a:gradFill>
                  <a:gsLst>
                    <a:gs pos="1000">
                      <a:schemeClr val="tx1"/>
                    </a:gs>
                    <a:gs pos="100000">
                      <a:schemeClr val="tx1"/>
                    </a:gs>
                  </a:gsLst>
                  <a:lin ang="5400000" scaled="0"/>
                </a:gradFill>
                <a:cs typeface="Segoe UI" pitchFamily="34" charset="0"/>
              </a:rPr>
              <a:t>If moving to purchase through a partner, carefully consider renewal of Premier contracts.</a:t>
            </a:r>
          </a:p>
          <a:p>
            <a:pPr marL="185738" indent="-185738" defTabSz="932472" fontAlgn="base">
              <a:lnSpc>
                <a:spcPct val="90000"/>
              </a:lnSpc>
              <a:spcBef>
                <a:spcPct val="0"/>
              </a:spcBef>
              <a:spcAft>
                <a:spcPts val="600"/>
              </a:spcAft>
              <a:buBlip>
                <a:blip r:embed="rId2"/>
              </a:buBlip>
            </a:pPr>
            <a:r>
              <a:rPr lang="en-US" sz="1000">
                <a:gradFill>
                  <a:gsLst>
                    <a:gs pos="1000">
                      <a:schemeClr val="tx1"/>
                    </a:gs>
                    <a:gs pos="100000">
                      <a:schemeClr val="tx1"/>
                    </a:gs>
                  </a:gsLst>
                  <a:lin ang="5400000" scaled="0"/>
                </a:gradFill>
                <a:cs typeface="Segoe UI" pitchFamily="34" charset="0"/>
              </a:rPr>
              <a:t>Transition from one purchasing option to another may require technical migration, potential downtime, need to cancel and re-buy, or other considerations</a:t>
            </a:r>
          </a:p>
        </p:txBody>
      </p:sp>
      <p:sp>
        <p:nvSpPr>
          <p:cNvPr id="10" name="Rectangle 9">
            <a:extLst>
              <a:ext uri="{FF2B5EF4-FFF2-40B4-BE49-F238E27FC236}">
                <a16:creationId xmlns:a16="http://schemas.microsoft.com/office/drawing/2014/main" id="{D1CA53FF-6F4C-4B20-A383-C96DAA56046D}"/>
              </a:ext>
            </a:extLst>
          </p:cNvPr>
          <p:cNvSpPr/>
          <p:nvPr/>
        </p:nvSpPr>
        <p:spPr bwMode="auto">
          <a:xfrm>
            <a:off x="2966804" y="1769663"/>
            <a:ext cx="6283795"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chemeClr val="tx2"/>
                    </a:gs>
                    <a:gs pos="100000">
                      <a:schemeClr val="tx2"/>
                    </a:gs>
                  </a:gsLst>
                  <a:lin ang="5400000" scaled="0"/>
                </a:gradFill>
                <a:latin typeface="+mj-lt"/>
                <a:ea typeface="Segoe UI" pitchFamily="34" charset="0"/>
                <a:cs typeface="Segoe UI" pitchFamily="34" charset="0"/>
              </a:rPr>
              <a:t>What should the seller do?</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Understand what the customer has purchased through the partner, and direct customer support needs to the partner. Look in the customer work area in Partner Center to see what the managed customer has purchased from the partner.</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Connect your customer with the partner that needs to provide the support.</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pitchFamily="34" charset="0"/>
              </a:rPr>
              <a:t>Align customer expectations on support differences between buying through their EA, the sales team under the MCA (direct markets only), and through a CSP partner.</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Make sure the customer is aware that with in purchasing from a CSP partner, the customer will not be able to use or purchase Unified or Premier Support contract with Microsoft for purchases made through CSP. </a:t>
            </a:r>
            <a:r>
              <a:rPr lang="en-US" sz="1200" i="1">
                <a:gradFill>
                  <a:gsLst>
                    <a:gs pos="1000">
                      <a:schemeClr val="tx1"/>
                    </a:gs>
                    <a:gs pos="100000">
                      <a:schemeClr val="tx1"/>
                    </a:gs>
                  </a:gsLst>
                  <a:lin ang="5400000" scaled="0"/>
                </a:gradFill>
                <a:cs typeface="Segoe UI"/>
              </a:rPr>
              <a:t>(This needs to happen before the purchase takes place – post-sales is a more reactive reminder).</a:t>
            </a:r>
          </a:p>
          <a:p>
            <a:pPr defTabSz="932472" fontAlgn="base">
              <a:lnSpc>
                <a:spcPct val="90000"/>
              </a:lnSpc>
              <a:spcBef>
                <a:spcPct val="0"/>
              </a:spcBef>
              <a:spcAft>
                <a:spcPts val="1200"/>
              </a:spcAft>
            </a:pPr>
            <a:r>
              <a:rPr lang="en-US" sz="1200">
                <a:gradFill>
                  <a:gsLst>
                    <a:gs pos="1000">
                      <a:schemeClr val="tx1"/>
                    </a:gs>
                    <a:gs pos="100000">
                      <a:schemeClr val="tx1"/>
                    </a:gs>
                  </a:gsLst>
                  <a:lin ang="5400000" scaled="0"/>
                </a:gradFill>
                <a:cs typeface="Segoe UI"/>
              </a:rPr>
              <a:t>Do not sell Unified or Premier Support contract to customers on services or products they buy through a CSP partner.</a:t>
            </a:r>
            <a:endParaRPr lang="en-US" sz="1400">
              <a:gradFill>
                <a:gsLst>
                  <a:gs pos="1000">
                    <a:schemeClr val="tx2"/>
                  </a:gs>
                  <a:gs pos="100000">
                    <a:schemeClr val="tx2"/>
                  </a:gs>
                </a:gsLst>
                <a:lin ang="5400000" scaled="0"/>
              </a:gra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7F4E01D1-1DEF-4DC5-9EA7-4D5D052D406C}"/>
              </a:ext>
            </a:extLst>
          </p:cNvPr>
          <p:cNvSpPr/>
          <p:nvPr/>
        </p:nvSpPr>
        <p:spPr bwMode="auto">
          <a:xfrm>
            <a:off x="9410842" y="1769663"/>
            <a:ext cx="2329706" cy="4272747"/>
          </a:xfrm>
          <a:prstGeom prst="rect">
            <a:avLst/>
          </a:prstGeom>
          <a:solidFill>
            <a:schemeClr val="bg1"/>
          </a:solidFill>
          <a:ln w="57150">
            <a:noFill/>
          </a:ln>
          <a:effectLst>
            <a:outerShdw blurRad="190500" dist="762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ts val="1800"/>
              </a:spcAft>
            </a:pPr>
            <a:r>
              <a:rPr lang="en-US" sz="1400">
                <a:gradFill>
                  <a:gsLst>
                    <a:gs pos="1000">
                      <a:schemeClr val="tx2"/>
                    </a:gs>
                    <a:gs pos="100000">
                      <a:schemeClr val="tx2"/>
                    </a:gs>
                  </a:gsLst>
                  <a:lin ang="5400000" scaled="0"/>
                </a:gradFill>
                <a:latin typeface="+mj-lt"/>
                <a:ea typeface="Segoe UI" pitchFamily="34" charset="0"/>
                <a:cs typeface="Segoe UI"/>
              </a:rPr>
              <a:t>What should the </a:t>
            </a:r>
            <a:br>
              <a:rPr lang="en-US" sz="1400">
                <a:latin typeface="+mj-lt"/>
                <a:ea typeface="Segoe UI" pitchFamily="34" charset="0"/>
                <a:cs typeface="Segoe UI" pitchFamily="34" charset="0"/>
              </a:rPr>
            </a:br>
            <a:r>
              <a:rPr lang="en-US" sz="1400">
                <a:gradFill>
                  <a:gsLst>
                    <a:gs pos="1000">
                      <a:schemeClr val="tx2"/>
                    </a:gs>
                    <a:gs pos="100000">
                      <a:schemeClr val="tx2"/>
                    </a:gs>
                  </a:gsLst>
                  <a:lin ang="5400000" scaled="0"/>
                </a:gradFill>
                <a:latin typeface="+mj-lt"/>
                <a:ea typeface="Segoe UI" pitchFamily="34" charset="0"/>
                <a:cs typeface="Segoe UI"/>
              </a:rPr>
              <a:t>seller mindset be?</a:t>
            </a:r>
          </a:p>
          <a:p>
            <a:pPr defTabSz="932472" fontAlgn="base">
              <a:lnSpc>
                <a:spcPct val="90000"/>
              </a:lnSpc>
              <a:spcBef>
                <a:spcPct val="0"/>
              </a:spcBef>
              <a:spcAft>
                <a:spcPts val="1200"/>
              </a:spcAft>
            </a:pPr>
            <a:r>
              <a:rPr lang="en-US" sz="1150">
                <a:solidFill>
                  <a:schemeClr val="tx1"/>
                </a:solidFill>
                <a:cs typeface="Segoe UI" pitchFamily="34" charset="0"/>
              </a:rPr>
              <a:t>The Microsoft account team is always available to discuss solutions, no matter how the customer makes purchases.</a:t>
            </a:r>
          </a:p>
          <a:p>
            <a:pPr defTabSz="932472" fontAlgn="base">
              <a:lnSpc>
                <a:spcPct val="90000"/>
              </a:lnSpc>
              <a:spcBef>
                <a:spcPct val="0"/>
              </a:spcBef>
              <a:spcAft>
                <a:spcPts val="1200"/>
              </a:spcAft>
            </a:pPr>
            <a:r>
              <a:rPr lang="en-US" sz="1150">
                <a:solidFill>
                  <a:schemeClr val="tx1"/>
                </a:solidFill>
                <a:cs typeface="Segoe UI" pitchFamily="34" charset="0"/>
              </a:rPr>
              <a:t>The Microsoft Client Executive is on point to manage the customer, no matter how the customer purchases. </a:t>
            </a:r>
          </a:p>
        </p:txBody>
      </p:sp>
      <p:grpSp>
        <p:nvGrpSpPr>
          <p:cNvPr id="25" name="Group 4">
            <a:extLst>
              <a:ext uri="{FF2B5EF4-FFF2-40B4-BE49-F238E27FC236}">
                <a16:creationId xmlns:a16="http://schemas.microsoft.com/office/drawing/2014/main" id="{E36BA203-522D-4FD1-92A7-6C34A0AAE012}"/>
              </a:ext>
            </a:extLst>
          </p:cNvPr>
          <p:cNvGrpSpPr>
            <a:grpSpLocks noChangeAspect="1"/>
          </p:cNvGrpSpPr>
          <p:nvPr/>
        </p:nvGrpSpPr>
        <p:grpSpPr bwMode="auto">
          <a:xfrm>
            <a:off x="2291787" y="1904733"/>
            <a:ext cx="362748" cy="348320"/>
            <a:chOff x="5891" y="3313"/>
            <a:chExt cx="352" cy="338"/>
          </a:xfrm>
        </p:grpSpPr>
        <p:sp>
          <p:nvSpPr>
            <p:cNvPr id="26" name="Freeform 5">
              <a:extLst>
                <a:ext uri="{FF2B5EF4-FFF2-40B4-BE49-F238E27FC236}">
                  <a16:creationId xmlns:a16="http://schemas.microsoft.com/office/drawing/2014/main" id="{7BD2DE9A-A10C-4536-AEB4-E842779287BA}"/>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7" name="Freeform 6">
              <a:extLst>
                <a:ext uri="{FF2B5EF4-FFF2-40B4-BE49-F238E27FC236}">
                  <a16:creationId xmlns:a16="http://schemas.microsoft.com/office/drawing/2014/main" id="{5440AA16-68BC-40D8-A6BA-D125E43F89EC}"/>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8" name="Freeform 7">
              <a:extLst>
                <a:ext uri="{FF2B5EF4-FFF2-40B4-BE49-F238E27FC236}">
                  <a16:creationId xmlns:a16="http://schemas.microsoft.com/office/drawing/2014/main" id="{7ACF8605-5C64-44D8-BF97-4A2871F846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9" name="Freeform 8">
              <a:extLst>
                <a:ext uri="{FF2B5EF4-FFF2-40B4-BE49-F238E27FC236}">
                  <a16:creationId xmlns:a16="http://schemas.microsoft.com/office/drawing/2014/main" id="{CB6A5F14-6C90-494B-AA9C-4CE72E82B5BE}"/>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0" name="Freeform 9">
              <a:extLst>
                <a:ext uri="{FF2B5EF4-FFF2-40B4-BE49-F238E27FC236}">
                  <a16:creationId xmlns:a16="http://schemas.microsoft.com/office/drawing/2014/main" id="{22B2B94B-1257-43F4-8A62-D289EA1AB43A}"/>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1" name="Freeform 10">
              <a:extLst>
                <a:ext uri="{FF2B5EF4-FFF2-40B4-BE49-F238E27FC236}">
                  <a16:creationId xmlns:a16="http://schemas.microsoft.com/office/drawing/2014/main" id="{6D57352F-6BB9-43DD-AECE-DC5F4AA8EF5A}"/>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4" name="Group 4">
            <a:extLst>
              <a:ext uri="{FF2B5EF4-FFF2-40B4-BE49-F238E27FC236}">
                <a16:creationId xmlns:a16="http://schemas.microsoft.com/office/drawing/2014/main" id="{888DA03B-491D-4066-9DC5-2F0A80AA6D2E}"/>
              </a:ext>
            </a:extLst>
          </p:cNvPr>
          <p:cNvGrpSpPr>
            <a:grpSpLocks noChangeAspect="1"/>
          </p:cNvGrpSpPr>
          <p:nvPr/>
        </p:nvGrpSpPr>
        <p:grpSpPr bwMode="auto">
          <a:xfrm>
            <a:off x="11291888" y="1886213"/>
            <a:ext cx="385762" cy="385762"/>
            <a:chOff x="7113" y="1159"/>
            <a:chExt cx="243" cy="243"/>
          </a:xfrm>
        </p:grpSpPr>
        <p:sp>
          <p:nvSpPr>
            <p:cNvPr id="7" name="AutoShape 3">
              <a:extLst>
                <a:ext uri="{FF2B5EF4-FFF2-40B4-BE49-F238E27FC236}">
                  <a16:creationId xmlns:a16="http://schemas.microsoft.com/office/drawing/2014/main" id="{F53FF760-EFDA-437E-80D1-5C274E146A84}"/>
                </a:ext>
              </a:extLst>
            </p:cNvPr>
            <p:cNvSpPr>
              <a:spLocks noChangeAspect="1" noChangeArrowheads="1" noTextEdit="1"/>
            </p:cNvSpPr>
            <p:nvPr/>
          </p:nvSpPr>
          <p:spPr bwMode="auto">
            <a:xfrm>
              <a:off x="7113" y="1159"/>
              <a:ext cx="243" cy="2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522864C4-962C-4470-A6E7-7B86107D2467}"/>
                </a:ext>
              </a:extLst>
            </p:cNvPr>
            <p:cNvSpPr>
              <a:spLocks/>
            </p:cNvSpPr>
            <p:nvPr/>
          </p:nvSpPr>
          <p:spPr bwMode="auto">
            <a:xfrm>
              <a:off x="7168" y="1172"/>
              <a:ext cx="141" cy="173"/>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DAD607E0-E634-4EE7-B15D-723D244A3568}"/>
                </a:ext>
              </a:extLst>
            </p:cNvPr>
            <p:cNvSpPr>
              <a:spLocks/>
            </p:cNvSpPr>
            <p:nvPr/>
          </p:nvSpPr>
          <p:spPr bwMode="auto">
            <a:xfrm>
              <a:off x="7215" y="1361"/>
              <a:ext cx="47" cy="31"/>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9">
            <a:extLst>
              <a:ext uri="{FF2B5EF4-FFF2-40B4-BE49-F238E27FC236}">
                <a16:creationId xmlns:a16="http://schemas.microsoft.com/office/drawing/2014/main" id="{8C41D285-E62E-4B63-970B-4E524E7615F5}"/>
              </a:ext>
            </a:extLst>
          </p:cNvPr>
          <p:cNvGrpSpPr>
            <a:grpSpLocks noChangeAspect="1"/>
          </p:cNvGrpSpPr>
          <p:nvPr/>
        </p:nvGrpSpPr>
        <p:grpSpPr bwMode="auto">
          <a:xfrm>
            <a:off x="8750300" y="1892563"/>
            <a:ext cx="371475" cy="371475"/>
            <a:chOff x="5512" y="1163"/>
            <a:chExt cx="234" cy="234"/>
          </a:xfrm>
        </p:grpSpPr>
        <p:sp>
          <p:nvSpPr>
            <p:cNvPr id="14" name="AutoShape 8">
              <a:extLst>
                <a:ext uri="{FF2B5EF4-FFF2-40B4-BE49-F238E27FC236}">
                  <a16:creationId xmlns:a16="http://schemas.microsoft.com/office/drawing/2014/main" id="{D19C8113-B759-427A-A705-45B459B2943B}"/>
                </a:ext>
              </a:extLst>
            </p:cNvPr>
            <p:cNvSpPr>
              <a:spLocks noChangeAspect="1" noChangeArrowheads="1" noTextEdit="1"/>
            </p:cNvSpPr>
            <p:nvPr/>
          </p:nvSpPr>
          <p:spPr bwMode="auto">
            <a:xfrm>
              <a:off x="5512" y="1163"/>
              <a:ext cx="234"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E2CC4371-B5A5-4017-B51B-2F072F550059}"/>
                </a:ext>
              </a:extLst>
            </p:cNvPr>
            <p:cNvSpPr>
              <a:spLocks/>
            </p:cNvSpPr>
            <p:nvPr/>
          </p:nvSpPr>
          <p:spPr bwMode="auto">
            <a:xfrm>
              <a:off x="5618" y="1236"/>
              <a:ext cx="68" cy="45"/>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E112ADC5-C4B5-4E81-AE9B-145BFF0B1C2C}"/>
                </a:ext>
              </a:extLst>
            </p:cNvPr>
            <p:cNvSpPr>
              <a:spLocks/>
            </p:cNvSpPr>
            <p:nvPr/>
          </p:nvSpPr>
          <p:spPr bwMode="auto">
            <a:xfrm>
              <a:off x="5565" y="1161"/>
              <a:ext cx="151" cy="143"/>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CEA83C64-0DFC-4237-A2AA-8CD9BC9D88E2}"/>
                </a:ext>
              </a:extLst>
            </p:cNvPr>
            <p:cNvSpPr>
              <a:spLocks/>
            </p:cNvSpPr>
            <p:nvPr/>
          </p:nvSpPr>
          <p:spPr bwMode="auto">
            <a:xfrm>
              <a:off x="5529" y="1319"/>
              <a:ext cx="207" cy="83"/>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57FBC296-B2F9-408A-A00C-BDD5EBFD8825}"/>
                </a:ext>
              </a:extLst>
            </p:cNvPr>
            <p:cNvSpPr>
              <a:spLocks/>
            </p:cNvSpPr>
            <p:nvPr/>
          </p:nvSpPr>
          <p:spPr bwMode="auto">
            <a:xfrm>
              <a:off x="5618" y="1236"/>
              <a:ext cx="68" cy="4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1794964"/>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evel2 xmlns="ea908c9f-c6b4-4840-be71-679aa383c948">
      <Value>Breadth motion</Value>
      <Value>Enterprise motion</Value>
    </Level2>
    <Level1 xmlns="ea908c9f-c6b4-4840-be71-679aa383c948">
      <Value>Microsoft commerce experience</Value>
    </Level1>
    <Datepublished xmlns="ea908c9f-c6b4-4840-be71-679aa383c948">2022-05-18T07:00:00+00:00</Datepublished>
    <Level3 xmlns="ea908c9f-c6b4-4840-be71-679aa383c948">
      <Value>Cloud Services sales guidance</Value>
      <Value>Partner engagement</Value>
    </Level3>
    <_dlc_DocId xmlns="230e9df3-be65-4c73-a93b-d1236ebd677e">FRX3TAYNS2UM-544237744-568</_dlc_DocId>
    <_dlc_DocIdUrl xmlns="230e9df3-be65-4c73-a93b-d1236ebd677e">
      <Url>https://microsoft.sharepoint.com/teams/Commercial-Licensing/_layouts/15/DocIdRedir.aspx?ID=FRX3TAYNS2UM-544237744-568</Url>
      <Description>FRX3TAYNS2UM-544237744-568</Description>
    </_dlc_DocIdUrl>
    <AssetsRefreshed xmlns="ea908c9f-c6b4-4840-be71-679aa383c948">true</AssetsRefreshed>
    <lcf76f155ced4ddcb4097134ff3c332f xmlns="ea908c9f-c6b4-4840-be71-679aa383c948"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D5FA1C1C5102244A4768F2786155FD2" ma:contentTypeVersion="14" ma:contentTypeDescription="Create a new document." ma:contentTypeScope="" ma:versionID="95beb6a405bd066776eab2c4e9e334d2">
  <xsd:schema xmlns:xsd="http://www.w3.org/2001/XMLSchema" xmlns:xs="http://www.w3.org/2001/XMLSchema" xmlns:p="http://schemas.microsoft.com/office/2006/metadata/properties" xmlns:ns2="230e9df3-be65-4c73-a93b-d1236ebd677e" xmlns:ns3="ea908c9f-c6b4-4840-be71-679aa383c948" targetNamespace="http://schemas.microsoft.com/office/2006/metadata/properties" ma:root="true" ma:fieldsID="cb648596ce177baf67cbe59672fa2b1a" ns2:_="" ns3:_="">
    <xsd:import namespace="230e9df3-be65-4c73-a93b-d1236ebd677e"/>
    <xsd:import namespace="ea908c9f-c6b4-4840-be71-679aa383c948"/>
    <xsd:element name="properties">
      <xsd:complexType>
        <xsd:sequence>
          <xsd:element name="documentManagement">
            <xsd:complexType>
              <xsd:all>
                <xsd:element ref="ns2:_dlc_DocId" minOccurs="0"/>
                <xsd:element ref="ns2:_dlc_DocIdUrl" minOccurs="0"/>
                <xsd:element ref="ns2:_dlc_DocIdPersistId" minOccurs="0"/>
                <xsd:element ref="ns3:Datepublished" minOccurs="0"/>
                <xsd:element ref="ns3:Level1" minOccurs="0"/>
                <xsd:element ref="ns3:Level2" minOccurs="0"/>
                <xsd:element ref="ns3:Level3" minOccurs="0"/>
                <xsd:element ref="ns3:AssetsRefreshed"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ea908c9f-c6b4-4840-be71-679aa383c948" elementFormDefault="qualified">
    <xsd:import namespace="http://schemas.microsoft.com/office/2006/documentManagement/types"/>
    <xsd:import namespace="http://schemas.microsoft.com/office/infopath/2007/PartnerControls"/>
    <xsd:element name="Datepublished" ma:index="11" nillable="true" ma:displayName="Date published" ma:format="DateOnly" ma:internalName="Datepublished">
      <xsd:simpleType>
        <xsd:restriction base="dms:DateTime"/>
      </xsd:simpleType>
    </xsd:element>
    <xsd:element name="Level1" ma:index="12" nillable="true" ma:displayName="Level1" ma:format="Dropdown" ma:internalName="Level1">
      <xsd:complexType>
        <xsd:complexContent>
          <xsd:extension base="dms:MultiChoice">
            <xsd:sequence>
              <xsd:element name="Value" maxOccurs="unbounded" minOccurs="0" nillable="true">
                <xsd:simpleType>
                  <xsd:restriction base="dms:Choice">
                    <xsd:enumeration value="Cloud purchasing guidance"/>
                    <xsd:enumeration value="Commercial Licensing"/>
                    <xsd:enumeration value="Extended Security Update Program"/>
                    <xsd:enumeration value="Microsoft commerce experience"/>
                    <xsd:enumeration value="Partner Programs"/>
                    <xsd:enumeration value="Product Licensing"/>
                    <xsd:enumeration value="Public Sector"/>
                    <xsd:enumeration value="Software Assurance"/>
                    <xsd:enumeration value="Volume Licensing Programs"/>
                    <xsd:enumeration value="Archive"/>
                  </xsd:restriction>
                </xsd:simpleType>
              </xsd:element>
            </xsd:sequence>
          </xsd:extension>
        </xsd:complexContent>
      </xsd:complexType>
    </xsd:element>
    <xsd:element name="Level2" ma:index="13" nillable="true" ma:displayName="Level2" ma:format="Dropdown" ma:internalName="Level2">
      <xsd:complexType>
        <xsd:complexContent>
          <xsd:extension base="dms:MultiChoice">
            <xsd:sequence>
              <xsd:element name="Value" maxOccurs="unbounded" minOccurs="0" nillable="true">
                <xsd:simpleType>
                  <xsd:restriction base="dms:Choice">
                    <xsd:enumeration value="Azure"/>
                    <xsd:enumeration value="Benefits Update"/>
                    <xsd:enumeration value="Breadth motion"/>
                    <xsd:enumeration value="CL Field Alerts"/>
                    <xsd:enumeration value="Cloud Solution Provider (CSP)"/>
                    <xsd:enumeration value="Core Assets"/>
                    <xsd:enumeration value="Customer ready"/>
                    <xsd:enumeration value="Dynamics 365"/>
                    <xsd:enumeration value="Education"/>
                    <xsd:enumeration value="Enterprise Agreement"/>
                    <xsd:enumeration value="Enterprise motion"/>
                    <xsd:enumeration value="External announcements"/>
                    <xsd:enumeration value="Government"/>
                    <xsd:enumeration value="Independent Software Vendors"/>
                    <xsd:enumeration value="Internal resources"/>
                    <xsd:enumeration value="ISV Royalty Agreement"/>
                    <xsd:enumeration value="Licensing Guidance"/>
                    <xsd:enumeration value="Microsoft Partner Agreement"/>
                    <xsd:enumeration value="Modern workplace"/>
                    <xsd:enumeration value="Monthly webcast series"/>
                    <xsd:enumeration value="MPSA"/>
                    <xsd:enumeration value="Non-profit"/>
                    <xsd:enumeration value="Open programs"/>
                    <xsd:enumeration value="Overview"/>
                    <xsd:enumeration value="Partner ready"/>
                    <xsd:enumeration value="Product Terms"/>
                    <xsd:enumeration value="Select Plus"/>
                    <xsd:enumeration value="Self-service motion"/>
                    <xsd:enumeration value="Services Provider License Agreement"/>
                    <xsd:enumeration value="SKU naming improvements"/>
                    <xsd:enumeration value="SQL Server"/>
                    <xsd:enumeration value="System Center"/>
                    <xsd:enumeration value="Windows 365"/>
                    <xsd:enumeration value="Windows Server"/>
                    <xsd:enumeration value="Maximum Resale Price"/>
                  </xsd:restriction>
                </xsd:simpleType>
              </xsd:element>
            </xsd:sequence>
          </xsd:extension>
        </xsd:complexContent>
      </xsd:complexType>
    </xsd:element>
    <xsd:element name="Level3" ma:index="14" nillable="true" ma:displayName="Level3" ma:format="Dropdown" ma:internalName="Level3">
      <xsd:complexType>
        <xsd:complexContent>
          <xsd:extension base="dms:MultiChoice">
            <xsd:sequence>
              <xsd:element name="Value" maxOccurs="unbounded" minOccurs="0" nillable="true">
                <xsd:simpleType>
                  <xsd:restriction base="dms:Choice">
                    <xsd:enumeration value="Azure Reserved Instances (RI)"/>
                    <xsd:enumeration value="Azure resources"/>
                    <xsd:enumeration value="Azure training"/>
                    <xsd:enumeration value="Azure transitions"/>
                    <xsd:enumeration value="Cloud Services sales guidance"/>
                    <xsd:enumeration value="CSP Azure RI + Server Subscriptions"/>
                    <xsd:enumeration value="CSP Licensing Fundamentals"/>
                    <xsd:enumeration value="CSP partner attestation of MCA"/>
                    <xsd:enumeration value="CSP Spotlight"/>
                    <xsd:enumeration value="Customer ready"/>
                    <xsd:enumeration value="Deal Making"/>
                    <xsd:enumeration value="Demand Response"/>
                    <xsd:enumeration value="Enrollments"/>
                    <xsd:enumeration value="EU/EFTA Billing Change"/>
                    <xsd:enumeration value="Getting started"/>
                    <xsd:enumeration value="Government Partner Program (GPP)"/>
                    <xsd:enumeration value="Guides for Enterprise"/>
                    <xsd:enumeration value="Guides for SMC Corporate"/>
                    <xsd:enumeration value="Licensing and Sales Guidance"/>
                    <xsd:enumeration value="Licensing briefs"/>
                    <xsd:enumeration value="Licensing program guides"/>
                    <xsd:enumeration value="Licensing terms"/>
                    <xsd:enumeration value="Licensing Updates"/>
                    <xsd:enumeration value="Microsoft Customer Agreement"/>
                    <xsd:enumeration value="Open License"/>
                    <xsd:enumeration value="Outsourcing terms"/>
                    <xsd:enumeration value="OV/OVS"/>
                    <xsd:enumeration value="Overview"/>
                    <xsd:enumeration value="Partner engagement"/>
                    <xsd:enumeration value="Partner training"/>
                    <xsd:enumeration value="Programs"/>
                    <xsd:enumeration value="Proposals in MSX"/>
                    <xsd:enumeration value="Seat-based offers"/>
                    <xsd:enumeration value="Self-service motion for Azure"/>
                    <xsd:enumeration value="Self-service purchase"/>
                    <xsd:enumeration value="Seller FAQs"/>
                    <xsd:enumeration value="Software licenses in CSP"/>
                    <xsd:enumeration value="Choice 38"/>
                  </xsd:restriction>
                </xsd:simpleType>
              </xsd:element>
            </xsd:sequence>
          </xsd:extension>
        </xsd:complexContent>
      </xsd:complexType>
    </xsd:element>
    <xsd:element name="AssetsRefreshed" ma:index="15" nillable="true" ma:displayName="Assets Refreshed" ma:default="0" ma:format="Dropdown" ma:internalName="AssetsRefreshed">
      <xsd:simpleType>
        <xsd:restriction base="dms:Boolean"/>
      </xsd:simpleType>
    </xsd:element>
    <xsd:element name="lcf76f155ced4ddcb4097134ff3c332f" ma:index="16" nillable="true" ma:displayName="Image Tags_0" ma:hidden="true" ma:internalName="lcf76f155ced4ddcb4097134ff3c332f">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C4B029-803D-4ED6-BCB0-7B33A329BB0A}">
  <ds:schemaRefs>
    <ds:schemaRef ds:uri="http://schemas.microsoft.com/sharepoint/events"/>
  </ds:schemaRefs>
</ds:datastoreItem>
</file>

<file path=customXml/itemProps2.xml><?xml version="1.0" encoding="utf-8"?>
<ds:datastoreItem xmlns:ds="http://schemas.openxmlformats.org/officeDocument/2006/customXml" ds:itemID="{F85CDC34-CCA9-4099-B3B5-FFB712AD0137}">
  <ds:schemaRefs>
    <ds:schemaRef ds:uri="http://schemas.microsoft.com/sharepoint/v3/contenttype/forms"/>
  </ds:schemaRefs>
</ds:datastoreItem>
</file>

<file path=customXml/itemProps3.xml><?xml version="1.0" encoding="utf-8"?>
<ds:datastoreItem xmlns:ds="http://schemas.openxmlformats.org/officeDocument/2006/customXml" ds:itemID="{91E7FA95-14A1-47EC-B2CA-933FDE2AA7C6}">
  <ds:schemaRefs>
    <ds:schemaRef ds:uri="http://schemas.microsoft.com/office/2006/documentManagement/types"/>
    <ds:schemaRef ds:uri="ea908c9f-c6b4-4840-be71-679aa383c948"/>
    <ds:schemaRef ds:uri="http://purl.org/dc/elements/1.1/"/>
    <ds:schemaRef ds:uri="http://schemas.microsoft.com/office/infopath/2007/PartnerControls"/>
    <ds:schemaRef ds:uri="http://purl.org/dc/dcmitype/"/>
    <ds:schemaRef ds:uri="http://schemas.microsoft.com/office/2006/metadata/properties"/>
    <ds:schemaRef ds:uri="http://schemas.openxmlformats.org/package/2006/metadata/core-properties"/>
    <ds:schemaRef ds:uri="230e9df3-be65-4c73-a93b-d1236ebd677e"/>
    <ds:schemaRef ds:uri="http://www.w3.org/XML/1998/namespace"/>
    <ds:schemaRef ds:uri="http://purl.org/dc/terms/"/>
  </ds:schemaRefs>
</ds:datastoreItem>
</file>

<file path=customXml/itemProps4.xml><?xml version="1.0" encoding="utf-8"?>
<ds:datastoreItem xmlns:ds="http://schemas.openxmlformats.org/officeDocument/2006/customXml" ds:itemID="{79DEA7F4-DFA0-4E0A-BA72-18E20A400B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ea908c9f-c6b4-4840-be71-679aa383c9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2640</Words>
  <Application>Microsoft Office PowerPoint</Application>
  <PresentationFormat>Widescreen</PresentationFormat>
  <Paragraphs>171</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Segoe UI</vt:lpstr>
      <vt:lpstr>Segoe UI Semibold</vt:lpstr>
      <vt:lpstr>Wingdings</vt:lpstr>
      <vt:lpstr>Azure 1</vt:lpstr>
      <vt:lpstr>Cloud Solution Provider deals in managed accounts  –  your role as a Microsoft sales representative</vt:lpstr>
      <vt:lpstr>Partners may drive CSP deals for managed customer accounts</vt:lpstr>
      <vt:lpstr>Cloud Solution Provider (CSP) sales scenarios covered </vt:lpstr>
      <vt:lpstr>Scenario 1</vt:lpstr>
      <vt:lpstr>Scenario 2</vt:lpstr>
      <vt:lpstr>Scenario 3</vt:lpstr>
      <vt:lpstr>Scenario 4</vt:lpstr>
      <vt:lpstr>Scenario 5</vt:lpstr>
      <vt:lpstr>Scenario 6</vt:lpstr>
      <vt:lpstr>Scenario 7</vt:lpstr>
      <vt:lpstr>Scenario 8</vt:lpstr>
      <vt:lpstr>Learn more about CSP and other cloud service purchasing options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for Sellers</dc:title>
  <dc:creator>Kristen Paff</dc:creator>
  <cp:lastModifiedBy>Sean Louhisdon</cp:lastModifiedBy>
  <cp:revision>3</cp:revision>
  <dcterms:created xsi:type="dcterms:W3CDTF">2021-04-02T17:00:08Z</dcterms:created>
  <dcterms:modified xsi:type="dcterms:W3CDTF">2025-08-16T01:03:03Z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0x0101001D5FA1C1C5102244A4768F2786155FD2</vt:lpwstr>
  </property>
  <property fmtid="{D5CDD505-2E9C-101B-9397-08002B2CF9AE}" pid="3" name="_dlc_policyId">
    <vt:lpwstr/>
  </property>
  <property fmtid="{D5CDD505-2E9C-101B-9397-08002B2CF9AE}" pid="4" name="For">
    <vt:lpwstr/>
  </property>
  <property fmtid="{D5CDD505-2E9C-101B-9397-08002B2CF9AE}" pid="5" name="Confidentiality">
    <vt:lpwstr>5;#Microsoft confidential|461efa83-0283-486a-a8d5-943328f3693f</vt:lpwstr>
  </property>
  <property fmtid="{D5CDD505-2E9C-101B-9397-08002B2CF9AE}" pid="6" name="About">
    <vt:lpwstr/>
  </property>
  <property fmtid="{D5CDD505-2E9C-101B-9397-08002B2CF9AE}" pid="7" name="ItemRetentionFormula">
    <vt:lpwstr/>
  </property>
  <property fmtid="{D5CDD505-2E9C-101B-9397-08002B2CF9AE}" pid="8" name="_dlc_DocIdItemGuid">
    <vt:lpwstr>25f62360-20b5-4231-896a-ecd75ff7ba4a</vt:lpwstr>
  </property>
  <property fmtid="{D5CDD505-2E9C-101B-9397-08002B2CF9AE}" pid="9" name="CL2">
    <vt:lpwstr>;#Breadth motion;#</vt:lpwstr>
  </property>
  <property fmtid="{D5CDD505-2E9C-101B-9397-08002B2CF9AE}" pid="10" name="CL3">
    <vt:lpwstr>;#Cloud Services ssales guidance;#</vt:lpwstr>
  </property>
  <property fmtid="{D5CDD505-2E9C-101B-9397-08002B2CF9AE}" pid="11" name="CL1">
    <vt:lpwstr>;#Microsoft commerce experience;#</vt:lpwstr>
  </property>
  <property fmtid="{D5CDD505-2E9C-101B-9397-08002B2CF9AE}" pid="12" name="Owners">
    <vt:lpwstr/>
  </property>
  <property fmtid="{D5CDD505-2E9C-101B-9397-08002B2CF9AE}" pid="13" name="Owner">
    <vt:lpwstr>44;#Crystal McCants</vt:lpwstr>
  </property>
  <property fmtid="{D5CDD505-2E9C-101B-9397-08002B2CF9AE}" pid="14" name="ConfidentialityTaxHTField0">
    <vt:lpwstr>Microsoft confidential|461efa83-0283-486a-a8d5-943328f3693f</vt:lpwstr>
  </property>
  <property fmtid="{D5CDD505-2E9C-101B-9397-08002B2CF9AE}" pid="15" name="SharedWithUsers">
    <vt:lpwstr>374;#Gaby Ferreres Palou;#461;#Carolyn Gress;#30;#Rudy Gil;#339;#Ryan Riden;#319;#Sindy Park;#805;#Samantha Lankenau Delgado;#595;#Stephanie Davidson;#911;#Declan McGovern;#912;#Sandy Kallio;#88;#Chad Thiesen;#913;#Anne Frith;#618;#Diane Golshan;#437;#DeAnna Paddleford;#20;#Martina Milligan;#17;#Richard Jones;#320;#Thomas Viertler</vt:lpwstr>
  </property>
  <property fmtid="{D5CDD505-2E9C-101B-9397-08002B2CF9AE}" pid="16" name="TaxCatchAll">
    <vt:lpwstr>5;#Microsoft confidential|461efa83-0283-486a-a8d5-943328f3693f</vt:lpwstr>
  </property>
  <property fmtid="{D5CDD505-2E9C-101B-9397-08002B2CF9AE}" pid="17" name="p3065242fc644b25ab253c7f8aa61ee1">
    <vt:lpwstr/>
  </property>
  <property fmtid="{D5CDD505-2E9C-101B-9397-08002B2CF9AE}" pid="18" name="k39e5019f8e24a20a01159148b815aac">
    <vt:lpwstr/>
  </property>
  <property fmtid="{D5CDD505-2E9C-101B-9397-08002B2CF9AE}" pid="19" name="MediaServiceImageTags">
    <vt:lpwstr/>
  </property>
</Properties>
</file>